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6858000" cx="9144000"/>
  <p:notesSz cx="6858000" cy="9144000"/>
  <p:embeddedFontLst>
    <p:embeddedFont>
      <p:font typeface="Cabin"/>
      <p:regular r:id="rId76"/>
      <p:bold r:id="rId77"/>
      <p:italic r:id="rId78"/>
      <p:boldItalic r:id="rId79"/>
    </p:embeddedFont>
    <p:embeddedFont>
      <p:font typeface="Open Sans SemiBold"/>
      <p:regular r:id="rId80"/>
      <p:bold r:id="rId81"/>
      <p:italic r:id="rId82"/>
      <p:boldItalic r:id="rId83"/>
    </p:embeddedFont>
    <p:embeddedFont>
      <p:font typeface="Gill Sans"/>
      <p:bold r:id="rId84"/>
    </p:embeddedFont>
    <p:embeddedFont>
      <p:font typeface="Open Sans Light"/>
      <p:regular r:id="rId85"/>
      <p:bold r:id="rId86"/>
      <p:italic r:id="rId87"/>
      <p:boldItalic r:id="rId88"/>
    </p:embeddedFont>
    <p:embeddedFont>
      <p:font typeface="Open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GillSans-bold.fntdata"/><Relationship Id="rId83" Type="http://schemas.openxmlformats.org/officeDocument/2006/relationships/font" Target="fonts/OpenSansSemi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OpenSansLight-bold.fntdata"/><Relationship Id="rId41" Type="http://schemas.openxmlformats.org/officeDocument/2006/relationships/slide" Target="slides/slide36.xml"/><Relationship Id="rId85" Type="http://schemas.openxmlformats.org/officeDocument/2006/relationships/font" Target="fonts/OpenSansLight-regular.fntdata"/><Relationship Id="rId44" Type="http://schemas.openxmlformats.org/officeDocument/2006/relationships/slide" Target="slides/slide39.xml"/><Relationship Id="rId88" Type="http://schemas.openxmlformats.org/officeDocument/2006/relationships/font" Target="fonts/OpenSansLight-boldItalic.fntdata"/><Relationship Id="rId43" Type="http://schemas.openxmlformats.org/officeDocument/2006/relationships/slide" Target="slides/slide38.xml"/><Relationship Id="rId87" Type="http://schemas.openxmlformats.org/officeDocument/2006/relationships/font" Target="fonts/OpenSansLigh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OpenSans-regular.fntdata"/><Relationship Id="rId80" Type="http://schemas.openxmlformats.org/officeDocument/2006/relationships/font" Target="fonts/OpenSansSemiBold-regular.fntdata"/><Relationship Id="rId82" Type="http://schemas.openxmlformats.org/officeDocument/2006/relationships/font" Target="fonts/OpenSansSemiBold-italic.fntdata"/><Relationship Id="rId81" Type="http://schemas.openxmlformats.org/officeDocument/2006/relationships/font" Target="fonts/OpenSansSemiBol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Cabin-bold.fntdata"/><Relationship Id="rId32" Type="http://schemas.openxmlformats.org/officeDocument/2006/relationships/slide" Target="slides/slide27.xml"/><Relationship Id="rId76" Type="http://schemas.openxmlformats.org/officeDocument/2006/relationships/font" Target="fonts/Cabin-regular.fntdata"/><Relationship Id="rId35" Type="http://schemas.openxmlformats.org/officeDocument/2006/relationships/slide" Target="slides/slide30.xml"/><Relationship Id="rId79" Type="http://schemas.openxmlformats.org/officeDocument/2006/relationships/font" Target="fonts/Cabin-boldItalic.fntdata"/><Relationship Id="rId34" Type="http://schemas.openxmlformats.org/officeDocument/2006/relationships/slide" Target="slides/slide29.xml"/><Relationship Id="rId78" Type="http://schemas.openxmlformats.org/officeDocument/2006/relationships/font" Target="fonts/Cabin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OpenSans-italic.fntdata"/><Relationship Id="rId90" Type="http://schemas.openxmlformats.org/officeDocument/2006/relationships/font" Target="fonts/OpenSans-bold.fntdata"/><Relationship Id="rId92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20" Type="http://schemas.openxmlformats.org/officeDocument/2006/relationships/hyperlink" Target="http://gaming.wikia.com/wiki/Game_Neverending#cite_note-5" TargetMode="External"/><Relationship Id="rId11" Type="http://schemas.openxmlformats.org/officeDocument/2006/relationships/hyperlink" Target="http://gaming.wikia.com/wiki/Game_Neverending#cite_note-mindjack-1" TargetMode="External"/><Relationship Id="rId10" Type="http://schemas.openxmlformats.org/officeDocument/2006/relationships/hyperlink" Target="http://gaming.wikia.com/wiki/Internet?redlink=1&amp;action=edit&amp;flow=create-page-article-redlink" TargetMode="External"/><Relationship Id="rId21" Type="http://schemas.openxmlformats.org/officeDocument/2006/relationships/hyperlink" Target="http://gaming.wikia.com/wiki/Game_Neverending#cite_note-5" TargetMode="External"/><Relationship Id="rId13" Type="http://schemas.openxmlformats.org/officeDocument/2006/relationships/hyperlink" Target="http://gaming.wikia.com/wiki/Encyclopedia_Gamia:Article_Citation" TargetMode="External"/><Relationship Id="rId12" Type="http://schemas.openxmlformats.org/officeDocument/2006/relationships/hyperlink" Target="http://gaming.wikia.com/wiki/Beta_test?redlink=1&amp;veaction=edit&amp;flow=create-page-article-redlink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aming.wikia.com/wiki/Roleplaying_game?redlink=1&amp;veaction=edit&amp;flow=create-page-article-redlink" TargetMode="External"/><Relationship Id="rId3" Type="http://schemas.openxmlformats.org/officeDocument/2006/relationships/hyperlink" Target="http://gaming.wikia.com/wiki/Game_Neverending#cite_note-mindjack-1" TargetMode="External"/><Relationship Id="rId4" Type="http://schemas.openxmlformats.org/officeDocument/2006/relationships/hyperlink" Target="http://gaming.wikia.com/wiki/Game_Neverending#cite_note-2" TargetMode="External"/><Relationship Id="rId9" Type="http://schemas.openxmlformats.org/officeDocument/2006/relationships/hyperlink" Target="http://gaming.wikia.com/wiki/Game_Neverending#cite_note-3" TargetMode="External"/><Relationship Id="rId15" Type="http://schemas.openxmlformats.org/officeDocument/2006/relationships/hyperlink" Target="http://gaming.wikia.com/wiki/Encyclopedia_Gamia:Article_Citation" TargetMode="External"/><Relationship Id="rId14" Type="http://schemas.openxmlformats.org/officeDocument/2006/relationships/hyperlink" Target="http://gaming.wikia.com/wiki/Encyclopedia_Gamia:Article_Citation" TargetMode="External"/><Relationship Id="rId17" Type="http://schemas.openxmlformats.org/officeDocument/2006/relationships/hyperlink" Target="http://gaming.wikia.com/wiki/Flickr?redlink=1&amp;action=edit&amp;flow=create-page-article-redlink" TargetMode="External"/><Relationship Id="rId16" Type="http://schemas.openxmlformats.org/officeDocument/2006/relationships/hyperlink" Target="http://gaming.wikia.com/wiki/Encyclopedia_Gamia:Article_Citation" TargetMode="External"/><Relationship Id="rId5" Type="http://schemas.openxmlformats.org/officeDocument/2006/relationships/hyperlink" Target="http://gaming.wikia.com/wiki/Game_Neverending#cite_note-mindjack-1" TargetMode="External"/><Relationship Id="rId19" Type="http://schemas.openxmlformats.org/officeDocument/2006/relationships/hyperlink" Target="http://gaming.wikia.com/wiki/File_extension" TargetMode="External"/><Relationship Id="rId6" Type="http://schemas.openxmlformats.org/officeDocument/2006/relationships/hyperlink" Target="http://gaming.wikia.com/wiki/Paper_quire?redlink=1&amp;action=edit&amp;flow=create-page-article-redlink" TargetMode="External"/><Relationship Id="rId18" Type="http://schemas.openxmlformats.org/officeDocument/2006/relationships/hyperlink" Target="http://gaming.wikia.com/wiki/Game_Neverending#cite_note-4" TargetMode="External"/><Relationship Id="rId7" Type="http://schemas.openxmlformats.org/officeDocument/2006/relationships/hyperlink" Target="http://gaming.wikia.com/wiki/Paper_ream?redlink=1&amp;action=edit&amp;flow=create-page-article-redlink" TargetMode="External"/><Relationship Id="rId8" Type="http://schemas.openxmlformats.org/officeDocument/2006/relationships/hyperlink" Target="http://gaming.wikia.com/wiki/Game_Neverending#cite_note-3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mu-17-356.github.io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A3A3A"/>
                </a:solidFill>
              </a:rPr>
              <a:t>Stewart butterfield: SLACK</a:t>
            </a:r>
            <a:endParaRPr sz="1050">
              <a:solidFill>
                <a:srgbClr val="3A3A3A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A3A3A"/>
                </a:solidFill>
              </a:rPr>
              <a:t>Game Neverending was an atypical </a:t>
            </a:r>
            <a:r>
              <a:rPr lang="en" sz="1050" u="sng">
                <a:solidFill>
                  <a:srgbClr val="CC2200"/>
                </a:solidFill>
                <a:hlinkClick r:id="rId2"/>
              </a:rPr>
              <a:t>roleplaying game</a:t>
            </a:r>
            <a:r>
              <a:rPr lang="en" sz="1050">
                <a:solidFill>
                  <a:srgbClr val="3A3A3A"/>
                </a:solidFill>
              </a:rPr>
              <a:t> primarily based on social interaction and object manipulation. GNE was lighthearted and humorous; indeed there was no way to win, nor even any definition of success.</a:t>
            </a:r>
            <a:r>
              <a:rPr baseline="30000" lang="en" sz="1400" u="sng">
                <a:solidFill>
                  <a:srgbClr val="0148C2"/>
                </a:solidFill>
                <a:hlinkClick r:id="rId3"/>
              </a:rPr>
              <a:t>[2]</a:t>
            </a:r>
            <a:r>
              <a:rPr lang="en" sz="1050">
                <a:solidFill>
                  <a:srgbClr val="3A3A3A"/>
                </a:solidFill>
              </a:rPr>
              <a:t> Many objects could be combined to create other objects, but any given object only served a questionable amount of purpose. A sense of community and communication between players was encouraged through gamewide and location-specific chat channels, as well as the ability to leave notes for other players at any location.</a:t>
            </a:r>
            <a:r>
              <a:rPr baseline="30000" lang="en" sz="1400" u="sng">
                <a:solidFill>
                  <a:srgbClr val="0148C2"/>
                </a:solidFill>
                <a:hlinkClick r:id="rId4"/>
              </a:rPr>
              <a:t>[3]</a:t>
            </a:r>
            <a:r>
              <a:rPr lang="en" sz="1050">
                <a:solidFill>
                  <a:srgbClr val="3A3A3A"/>
                </a:solidFill>
              </a:rPr>
              <a:t> Another aspect of GNE's novelty was that it was being developed into a highly user-extensible game: players were intended to be able to invent new objects and create new locations.</a:t>
            </a:r>
            <a:r>
              <a:rPr baseline="30000" lang="en" sz="1400" u="sng">
                <a:solidFill>
                  <a:srgbClr val="0148C2"/>
                </a:solidFill>
                <a:hlinkClick r:id="rId5"/>
              </a:rPr>
              <a:t>[2]</a:t>
            </a:r>
            <a:r>
              <a:rPr lang="en" sz="1050">
                <a:solidFill>
                  <a:srgbClr val="3A3A3A"/>
                </a:solidFill>
              </a:rPr>
              <a:t> The official in-game currency was shekels, but sheets (and </a:t>
            </a:r>
            <a:r>
              <a:rPr lang="en" sz="1050" u="sng">
                <a:solidFill>
                  <a:srgbClr val="CC2200"/>
                </a:solidFill>
                <a:hlinkClick r:id="rId6"/>
              </a:rPr>
              <a:t>quires</a:t>
            </a:r>
            <a:r>
              <a:rPr lang="en" sz="1050">
                <a:solidFill>
                  <a:srgbClr val="3A3A3A"/>
                </a:solidFill>
              </a:rPr>
              <a:t> and </a:t>
            </a:r>
            <a:r>
              <a:rPr lang="en" sz="1050" u="sng">
                <a:solidFill>
                  <a:srgbClr val="CC2200"/>
                </a:solidFill>
                <a:hlinkClick r:id="rId7"/>
              </a:rPr>
              <a:t>reams</a:t>
            </a:r>
            <a:r>
              <a:rPr lang="en" sz="1050">
                <a:solidFill>
                  <a:srgbClr val="3A3A3A"/>
                </a:solidFill>
              </a:rPr>
              <a:t>) of differently colored papers also served as a de facto currency.</a:t>
            </a:r>
            <a:r>
              <a:rPr baseline="30000" lang="en" sz="1400" u="sng">
                <a:solidFill>
                  <a:srgbClr val="0148C2"/>
                </a:solidFill>
                <a:hlinkClick r:id="rId8"/>
              </a:rPr>
              <a:t>[4]</a:t>
            </a:r>
            <a:endParaRPr baseline="30000" sz="1400" u="sng">
              <a:solidFill>
                <a:srgbClr val="0148C2"/>
              </a:solidFill>
              <a:hlinkClick r:id="rId9"/>
            </a:endParaRP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A3A3A"/>
                </a:solidFill>
              </a:rPr>
              <a:t>The earliest prototype went live on the </a:t>
            </a:r>
            <a:r>
              <a:rPr lang="en" sz="1050" u="sng">
                <a:solidFill>
                  <a:srgbClr val="CC2200"/>
                </a:solidFill>
                <a:hlinkClick r:id="rId10"/>
              </a:rPr>
              <a:t>Internet</a:t>
            </a:r>
            <a:r>
              <a:rPr lang="en" sz="1050">
                <a:solidFill>
                  <a:srgbClr val="3A3A3A"/>
                </a:solidFill>
              </a:rPr>
              <a:t> in the fall of 2002 with the goal of experimenting with real time in-browser interaction, evaluating usage patterns and technical requirements and seeing how players would respond to the "tone" of the game.</a:t>
            </a:r>
            <a:r>
              <a:rPr baseline="30000" lang="en" sz="1400" u="sng">
                <a:solidFill>
                  <a:srgbClr val="0148C2"/>
                </a:solidFill>
                <a:hlinkClick r:id="rId11"/>
              </a:rPr>
              <a:t>[2]</a:t>
            </a:r>
            <a:r>
              <a:rPr lang="en" sz="1050">
                <a:solidFill>
                  <a:srgbClr val="3A3A3A"/>
                </a:solidFill>
              </a:rPr>
              <a:t> This was closed February 3, 2003 and eventually a new version was released as a closed </a:t>
            </a:r>
            <a:r>
              <a:rPr lang="en" sz="1050" u="sng">
                <a:solidFill>
                  <a:srgbClr val="CC2200"/>
                </a:solidFill>
                <a:hlinkClick r:id="rId12"/>
              </a:rPr>
              <a:t>beta</a:t>
            </a:r>
            <a:r>
              <a:rPr lang="en" sz="1050">
                <a:solidFill>
                  <a:srgbClr val="3A3A3A"/>
                </a:solidFill>
              </a:rPr>
              <a:t>.</a:t>
            </a:r>
            <a:r>
              <a:rPr baseline="30000" lang="en" sz="1400" u="sng">
                <a:solidFill>
                  <a:srgbClr val="0148C2"/>
                </a:solidFill>
                <a:hlinkClick r:id="rId13"/>
              </a:rPr>
              <a:t>[</a:t>
            </a:r>
            <a:r>
              <a:rPr baseline="30000" i="1" lang="en" sz="1400" u="sng">
                <a:solidFill>
                  <a:srgbClr val="0148C2"/>
                </a:solidFill>
                <a:hlinkClick r:id="rId14"/>
              </a:rPr>
              <a:t>citation needed</a:t>
            </a:r>
            <a:r>
              <a:rPr baseline="30000" lang="en" sz="1400" u="sng">
                <a:solidFill>
                  <a:srgbClr val="0148C2"/>
                </a:solidFill>
                <a:hlinkClick r:id="rId15"/>
              </a:rPr>
              <a:t>]</a:t>
            </a:r>
            <a:endParaRPr baseline="30000" sz="1400" u="sng">
              <a:solidFill>
                <a:srgbClr val="0148C2"/>
              </a:solidFill>
              <a:hlinkClick r:id="rId16"/>
            </a:endParaRP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A3A3A"/>
                </a:solidFill>
              </a:rPr>
              <a:t>Although development of the game was later shutdown in 2004, the tools built for GNE later evolved into </a:t>
            </a:r>
            <a:r>
              <a:rPr lang="en" sz="1050" u="sng">
                <a:solidFill>
                  <a:srgbClr val="CC2200"/>
                </a:solidFill>
                <a:hlinkClick r:id="rId17"/>
              </a:rPr>
              <a:t>Flickr</a:t>
            </a:r>
            <a:r>
              <a:rPr lang="en" sz="1050">
                <a:solidFill>
                  <a:srgbClr val="3A3A3A"/>
                </a:solidFill>
              </a:rPr>
              <a:t>, a widely-hailed photo-sharing service.</a:t>
            </a:r>
            <a:r>
              <a:rPr baseline="30000" lang="en" sz="1400" u="sng">
                <a:solidFill>
                  <a:srgbClr val="0148C2"/>
                </a:solidFill>
                <a:hlinkClick r:id="rId18"/>
              </a:rPr>
              <a:t>[5]</a:t>
            </a:r>
            <a:r>
              <a:rPr lang="en" sz="1050">
                <a:solidFill>
                  <a:srgbClr val="3A3A3A"/>
                </a:solidFill>
              </a:rPr>
              <a:t> Occasional signs of this legacy are visible, such as the '.gne' </a:t>
            </a:r>
            <a:r>
              <a:rPr lang="en" sz="1050" u="sng">
                <a:solidFill>
                  <a:srgbClr val="0148C2"/>
                </a:solidFill>
                <a:hlinkClick r:id="rId19"/>
              </a:rPr>
              <a:t>file extension</a:t>
            </a:r>
            <a:r>
              <a:rPr lang="en" sz="1050">
                <a:solidFill>
                  <a:srgbClr val="3A3A3A"/>
                </a:solidFill>
              </a:rPr>
              <a:t> appearing in Flickr's URLs.</a:t>
            </a:r>
            <a:r>
              <a:rPr baseline="30000" lang="en" sz="1400" u="sng">
                <a:solidFill>
                  <a:srgbClr val="0148C2"/>
                </a:solidFill>
                <a:hlinkClick r:id="rId20"/>
              </a:rPr>
              <a:t>[</a:t>
            </a:r>
            <a:endParaRPr baseline="30000" sz="1400" u="sng">
              <a:solidFill>
                <a:srgbClr val="0148C2"/>
              </a:solidFill>
              <a:hlinkClick r:id="rId21"/>
            </a:endParaRPr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https://cmu-17-356.github.io/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Shape 11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Shape 12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Shape 13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Shape 13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Shape 1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“Launch and see what happens”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Shape 1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offered women $20 each to upload videos of themselves to the fledgling site.</a:t>
            </a:r>
            <a:endParaRPr sz="1700">
              <a:solidFill>
                <a:schemeClr val="dk1"/>
              </a:solidFill>
            </a:endParaRPr>
          </a:p>
          <a:p>
            <a:pPr indent="0" lvl="0" marL="0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5903000"/>
            <a:ext cx="9144000" cy="95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058167"/>
            <a:ext cx="4020352" cy="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5200"/>
              <a:buFont typeface="Open Sans SemiBold"/>
              <a:buNone/>
              <a:defRPr sz="5200">
                <a:solidFill>
                  <a:srgbClr val="AE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35375" y="6149200"/>
            <a:ext cx="3858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12000"/>
              <a:buNone/>
              <a:defRPr sz="120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88441" y="2091590"/>
            <a:ext cx="4402336" cy="1443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776883" y="3815359"/>
            <a:ext cx="3625453" cy="1720652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lvl="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58961" y="1571031"/>
            <a:ext cx="4661297" cy="4443458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746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09122" y="4326567"/>
            <a:ext cx="4402336" cy="1337245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09122" y="2853726"/>
            <a:ext cx="4402336" cy="1472840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258961" y="1571031"/>
            <a:ext cx="2287489" cy="4443458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2632769" y="1571031"/>
            <a:ext cx="2287489" cy="4443458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258961" y="1507130"/>
            <a:ext cx="2288388" cy="628099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258961" y="2135230"/>
            <a:ext cx="2288388" cy="387926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365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2630972" y="1507130"/>
            <a:ext cx="2289287" cy="628099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4" type="body"/>
          </p:nvPr>
        </p:nvSpPr>
        <p:spPr>
          <a:xfrm>
            <a:off x="2630972" y="2135230"/>
            <a:ext cx="2289287" cy="387926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365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58962" y="268073"/>
            <a:ext cx="1703927" cy="1140867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2024930" y="268073"/>
            <a:ext cx="2895328" cy="5746416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746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258962" y="1408939"/>
            <a:ext cx="1703927" cy="4605549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015163" y="4713089"/>
            <a:ext cx="3107531" cy="5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27" name="Shape 127"/>
          <p:cNvSpPr/>
          <p:nvPr>
            <p:ph idx="2" type="pic"/>
          </p:nvPr>
        </p:nvSpPr>
        <p:spPr>
          <a:xfrm>
            <a:off x="1015163" y="601604"/>
            <a:ext cx="3107531" cy="403979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015163" y="5269496"/>
            <a:ext cx="3107531" cy="79019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367880" y="1462112"/>
            <a:ext cx="4443458" cy="4661297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746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 rot="5400000">
            <a:off x="327418" y="3804688"/>
            <a:ext cx="8020356" cy="1165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 rot="5400000">
            <a:off x="-2046391" y="2682524"/>
            <a:ext cx="8020356" cy="3409652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746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271500"/>
            <a:ext cx="2937816" cy="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536633"/>
            <a:ext cx="3999900" cy="4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536633"/>
            <a:ext cx="3999900" cy="4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Shape 34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Shape 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400"/>
              <a:buNone/>
              <a:defRPr sz="2400"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852800"/>
            <a:ext cx="2808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Shape 40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800"/>
              <a:buFont typeface="Open Sans"/>
              <a:buNone/>
              <a:defRPr b="1" sz="4800">
                <a:solidFill>
                  <a:srgbClr val="AE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200"/>
              <a:buNone/>
              <a:defRPr sz="42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Shape 51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5285033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6170333"/>
            <a:ext cx="9144000" cy="6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6302533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SemiBold"/>
              <a:buNone/>
              <a:defRPr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58961" y="269632"/>
            <a:ext cx="4661297" cy="1122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58961" y="1571031"/>
            <a:ext cx="4661297" cy="4443458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64275" spcFirstLastPara="1" rIns="64275" wrap="square" tIns="64275"/>
          <a:lstStyle>
            <a:lvl1pPr indent="-3746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258961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1769567" y="6240480"/>
            <a:ext cx="1640086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4275" lIns="64275" spcFirstLastPara="1" rIns="64275" wrap="square" tIns="6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3711774" y="6240480"/>
            <a:ext cx="1208484" cy="358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75" spcFirstLastPara="1" rIns="64275" wrap="square" tIns="32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lideshare.net/dbinetti/lean-startup-at-sxsw-votizen-pivot-case-study?from_action=save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jp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jp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jpg"/><Relationship Id="rId4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Relationship Id="rId4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jp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g"/><Relationship Id="rId4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jpg"/><Relationship Id="rId4" Type="http://schemas.openxmlformats.org/officeDocument/2006/relationships/image" Target="../media/image62.png"/><Relationship Id="rId5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jpg"/><Relationship Id="rId4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jpg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jp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jpg"/><Relationship Id="rId4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jpg"/><Relationship Id="rId4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311700" y="1444067"/>
            <a:ext cx="8520600" cy="21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time for a new hypothesis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311700" y="3787367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Michael Hilton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Assistant</a:t>
            </a:r>
            <a:r>
              <a:rPr lang="en" sz="1400">
                <a:solidFill>
                  <a:srgbClr val="666666"/>
                </a:solidFill>
              </a:rPr>
              <a:t> Professor</a:t>
            </a:r>
            <a:endParaRPr sz="14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Carnegie Mellon University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635375" y="6149200"/>
            <a:ext cx="3858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Odeo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2" y="762325"/>
            <a:ext cx="6252073" cy="51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burbn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977875" y="5824325"/>
            <a:ext cx="6494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https://techcrunch.com/2010/09/20/instagram/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143000"/>
            <a:ext cx="304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Neverending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50" y="1536625"/>
            <a:ext cx="4572649" cy="4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Point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398813"/>
            <a:ext cx="607695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pivot?</a:t>
            </a:r>
            <a:endParaRPr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803625"/>
            <a:ext cx="57150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Case Study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536625"/>
            <a:ext cx="4411200" cy="4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Binetti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Helped build USA.gov, first portal for the federal </a:t>
            </a:r>
            <a:r>
              <a:rPr lang="en"/>
              <a:t>government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Case Study from presentation by David Binetti: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https://www.slideshare.net/dbinetti/lean-startup-at-sxsw-votizen-pivot-case-study?from_action=save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225" y="6817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799" y="2695975"/>
            <a:ext cx="3796499" cy="23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25" y="1139900"/>
            <a:ext cx="6348349" cy="47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Votizen Case Study</a:t>
            </a:r>
            <a:endParaRPr/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1553766" y="2286000"/>
            <a:ext cx="7590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When and How to 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018109" y="3473648"/>
            <a:ext cx="7125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Presented at Startup Lessons Learned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3652242" y="3848695"/>
            <a:ext cx="5491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23 May 2011</a:t>
            </a:r>
            <a:endParaRPr sz="1000"/>
          </a:p>
          <a:p>
            <a:pPr indent="0" lvl="0" marL="0" marR="0" rtl="0" algn="l">
              <a:lnSpc>
                <a:spcPct val="113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723680" y="5054203"/>
            <a:ext cx="54204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David Binetti</a:t>
            </a:r>
            <a:br>
              <a:rPr b="0" i="0" lang="en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2009180" y="580430"/>
            <a:ext cx="7134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Lean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714625" y="1946672"/>
            <a:ext cx="141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Formulate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4768453" y="1946672"/>
            <a:ext cx="232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2009180" y="580430"/>
            <a:ext cx="7134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Lean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2536031" y="1964531"/>
            <a:ext cx="6608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Formulate </a:t>
            </a: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866430" y="2294930"/>
            <a:ext cx="1169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Administrivia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Midterm returned today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Extra credit and new Home work released today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Upcoming schedule: 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Thursday: Pivot Continued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Tuesday: Guest Lecture (Pivot and Business)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Next topic: Scaling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Upcoming: Final Project</a:t>
            </a:r>
            <a:endParaRPr sz="2400"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2009180" y="580430"/>
            <a:ext cx="7134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Lean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2714625" y="1964531"/>
            <a:ext cx="6429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Formulate </a:t>
            </a: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5188148" y="2294930"/>
            <a:ext cx="151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2009180" y="580430"/>
            <a:ext cx="7134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Lean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2714625" y="1946672"/>
            <a:ext cx="141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Formulate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4768453" y="1946672"/>
            <a:ext cx="232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4161234" y="4982766"/>
            <a:ext cx="498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3062883" y="580430"/>
            <a:ext cx="60810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On Pivots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3062883" y="580430"/>
            <a:ext cx="60810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On Pivots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462450" y="1559875"/>
            <a:ext cx="8247900" cy="4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Pivots are restatements of your business</a:t>
            </a:r>
            <a:br>
              <a:rPr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	model; not synonymous with change.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Pivots are a consequence of learning about</a:t>
            </a:r>
            <a:br>
              <a:rPr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	your business, not just your product.</a:t>
            </a:r>
            <a:endParaRPr sz="1000">
              <a:solidFill>
                <a:schemeClr val="dk1"/>
              </a:solidFill>
            </a:endParaRPr>
          </a:p>
          <a:p>
            <a:pPr indent="-419100" lvl="0" marL="457200" rtl="0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Pivots are vision-driven, not testing-driven.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3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2116336" y="580430"/>
            <a:ext cx="7027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Our Vision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448050" y="1797375"/>
            <a:ext cx="8247900" cy="4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Social media is disrupting Politics.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Voters can now join with each other and</a:t>
            </a:r>
            <a:br>
              <a:rPr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	connect to their officials directly.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Char char="●"/>
            </a:pP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Facilitating meaningful connections will result in a new form of civic participation</a:t>
            </a:r>
            <a:b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that will profoundly change our world.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5591300" y="306775"/>
            <a:ext cx="1533900" cy="149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850" y="38975"/>
            <a:ext cx="1841900" cy="18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2536031" y="1964531"/>
            <a:ext cx="6608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Formulate </a:t>
            </a: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 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2866430" y="2294930"/>
            <a:ext cx="1169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7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509117" y="330398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2857500" y="330398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4214813" y="330398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5563195" y="330398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6920508" y="330398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1312664" y="1768078"/>
            <a:ext cx="991195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4714875" y="1768078"/>
            <a:ext cx="1589484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285875" y="2375297"/>
            <a:ext cx="1017984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Product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2687836" y="2375297"/>
            <a:ext cx="2384227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Facebook for politics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259086" y="2991445"/>
            <a:ext cx="1062633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2687836" y="2991445"/>
            <a:ext cx="3232547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People want a stronger voice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268016" y="3562945"/>
            <a:ext cx="1044773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Channel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2687836" y="3562945"/>
            <a:ext cx="1848445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Social networks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259086" y="4143375"/>
            <a:ext cx="1071563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Demand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2687836" y="4143375"/>
            <a:ext cx="3554016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Viral (self-perpetuating demand)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1330523" y="4714875"/>
            <a:ext cx="928688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Market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687836" y="4714875"/>
            <a:ext cx="3607594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Resegmented (donations engine)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1053703" y="5295305"/>
            <a:ext cx="1482328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Competitive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2687836" y="5295305"/>
            <a:ext cx="2089547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Hyper-fragmented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7509867" y="6134695"/>
            <a:ext cx="1634133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870225" y="1731725"/>
            <a:ext cx="16659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2591630" y="1731250"/>
            <a:ext cx="56340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7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1509117" y="312539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2857500" y="312539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4214813" y="312539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5563195" y="312539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6920508" y="312539"/>
            <a:ext cx="1134070" cy="8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1294805" y="1803797"/>
            <a:ext cx="1017984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4679156" y="1803797"/>
            <a:ext cx="1669852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Description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116211" y="2509242"/>
            <a:ext cx="1357312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2687836" y="2509242"/>
            <a:ext cx="1902023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Creates account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1169789" y="3223617"/>
            <a:ext cx="1250156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2687836" y="3223617"/>
            <a:ext cx="2419945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Certified authenticity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1232297" y="3902273"/>
            <a:ext cx="1116211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2687836" y="3902273"/>
            <a:ext cx="2259211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Forwards to friends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1178719" y="4572000"/>
            <a:ext cx="1214437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2687836" y="4572000"/>
            <a:ext cx="3312914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Uses system thrice or greater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1259086" y="5241727"/>
            <a:ext cx="1071563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2687836" y="5241727"/>
            <a:ext cx="1875234" cy="383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Supports causes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7509867" y="6134695"/>
            <a:ext cx="1634133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870225" y="1771082"/>
            <a:ext cx="16659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591630" y="1770607"/>
            <a:ext cx="56340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Description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2714625" y="1964531"/>
            <a:ext cx="6429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Formulate </a:t>
            </a: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5188148" y="2294930"/>
            <a:ext cx="151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928688" y="1205508"/>
            <a:ext cx="6232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The “MVP”, six weeks at $1206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928688" y="1857375"/>
            <a:ext cx="39291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It’s a start.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1339453" y="325933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2821781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3777258" y="325933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947047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6009680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7072313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232297" y="3759398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2839641" y="376832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1276945" y="423267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2777133" y="424160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1276945" y="471487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2946797" y="471487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1223367" y="519707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2946797" y="519707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1294805" y="567035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2946797" y="567035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1057175" y="3214725"/>
            <a:ext cx="13806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2487579" y="2580663"/>
            <a:ext cx="9408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3574704" y="2621600"/>
            <a:ext cx="9408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4661829" y="2621600"/>
            <a:ext cx="9408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748954" y="2621600"/>
            <a:ext cx="9408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6836079" y="2621600"/>
            <a:ext cx="9408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score distribution</a:t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Shape 16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53" y="1550500"/>
            <a:ext cx="7099200" cy="43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928688" y="1205508"/>
            <a:ext cx="6232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The “MVP”, six weeks at $1206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928688" y="1857375"/>
            <a:ext cx="39291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It’s a start.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1339453" y="325933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2821781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777258" y="325933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4947047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6009680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7072313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1232297" y="3759398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2839641" y="376832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1276945" y="423267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2777133" y="424160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1276945" y="471487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2946797" y="471487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1223367" y="519707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946797" y="519707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1294805" y="567035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2946797" y="567035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928688" y="1205508"/>
            <a:ext cx="6232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The “MVP”, six weeks at $1206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928688" y="1857375"/>
            <a:ext cx="39291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It’s a start.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1339453" y="325933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2821781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777258" y="325933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4947047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6009680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7072313" y="325933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1232297" y="3759398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2839641" y="376832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1276945" y="423267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77133" y="424160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1276945" y="471487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2946797" y="471487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1223367" y="519707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2946797" y="519707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1294805" y="567035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2946797" y="567035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Shape 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928688" y="1268016"/>
            <a:ext cx="491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A/B testing to optimize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928688" y="1919883"/>
            <a:ext cx="6831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Significant jump in conversion.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3795117" y="3759398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17%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3795117" y="4232672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90%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3" name="Shape 543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928688" y="1268016"/>
            <a:ext cx="491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A/B testing to optimize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928688" y="1919883"/>
            <a:ext cx="6831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Significant jump in conversion.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7" name="Shape 567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3795117" y="3759398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17%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5" name="Shape 575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6" name="Shape 576"/>
          <p:cNvSpPr txBox="1"/>
          <p:nvPr/>
        </p:nvSpPr>
        <p:spPr>
          <a:xfrm>
            <a:off x="3795117" y="4232672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90%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8" name="Shape 578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9" name="Shape 579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Shape 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928688" y="1268016"/>
            <a:ext cx="491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A/B testing to optimize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928688" y="1919883"/>
            <a:ext cx="6831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Significant jump in conversion.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795117" y="3759398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17%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795117" y="4232672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90%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5" name="Shape 615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8" name="Shape 618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0" name="Shape 620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hape 6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0" name="Shape 630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928688" y="1268016"/>
            <a:ext cx="491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A/B testing to optimize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928688" y="1919883"/>
            <a:ext cx="6831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Significant jump in conversion.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7" name="Shape 637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8" name="Shape 638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0" name="Shape 640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2" name="Shape 642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3795117" y="3759398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17%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5" name="Shape 645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6" name="Shape 646"/>
          <p:cNvSpPr txBox="1"/>
          <p:nvPr/>
        </p:nvSpPr>
        <p:spPr>
          <a:xfrm>
            <a:off x="3795117" y="4232672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90%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7" name="Shape 647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1" name="Shape 651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3" name="Shape 653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6" name="Shape 65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4" name="Shape 66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6" name="Shape 66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7" name="Shape 66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8" name="Shape 668"/>
          <p:cNvSpPr txBox="1"/>
          <p:nvPr/>
        </p:nvSpPr>
        <p:spPr>
          <a:xfrm>
            <a:off x="928688" y="1268016"/>
            <a:ext cx="5098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Same process as before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928688" y="1919883"/>
            <a:ext cx="6822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Missing something important.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5" name="Shape 675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3839766" y="375939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3839766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6" name="Shape 686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0" name="Shape 690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928688" y="1268016"/>
            <a:ext cx="5098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Same process as before</a:t>
            </a:r>
            <a:endParaRPr sz="1000"/>
          </a:p>
          <a:p>
            <a:pPr indent="0" lvl="0" marL="0" marR="0" rtl="0" algn="l">
              <a:lnSpc>
                <a:spcPct val="19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928688" y="1919883"/>
            <a:ext cx="6822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Missing something important.</a:t>
            </a:r>
            <a:endParaRPr sz="1000"/>
          </a:p>
          <a:p>
            <a:pPr indent="0" lvl="0" marL="0" marR="0" rtl="0" algn="l">
              <a:lnSpc>
                <a:spcPct val="168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1339453" y="325040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2821781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3777258" y="325040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947047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6009680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072313" y="325040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1232297" y="3750469"/>
            <a:ext cx="1205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839641" y="375939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3839766" y="375939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4" name="Shape 714"/>
          <p:cNvSpPr txBox="1"/>
          <p:nvPr/>
        </p:nvSpPr>
        <p:spPr>
          <a:xfrm>
            <a:off x="1276945" y="4223742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5" name="Shape 715"/>
          <p:cNvSpPr txBox="1"/>
          <p:nvPr/>
        </p:nvSpPr>
        <p:spPr>
          <a:xfrm>
            <a:off x="2777133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3839766" y="4232672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1276945" y="4705945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2946797" y="4705945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3902273" y="4705945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0" name="Shape 720"/>
          <p:cNvSpPr txBox="1"/>
          <p:nvPr/>
        </p:nvSpPr>
        <p:spPr>
          <a:xfrm>
            <a:off x="1223367" y="5188148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2946797" y="5188148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3902273" y="518814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294805" y="5661422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2946797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4009430" y="5661422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 txBox="1"/>
          <p:nvPr/>
        </p:nvSpPr>
        <p:spPr>
          <a:xfrm>
            <a:off x="2714625" y="1946672"/>
            <a:ext cx="141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Formulate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5" name="Shape 735"/>
          <p:cNvSpPr txBox="1"/>
          <p:nvPr/>
        </p:nvSpPr>
        <p:spPr>
          <a:xfrm>
            <a:off x="4768453" y="1946672"/>
            <a:ext cx="232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8" name="Shape 738"/>
          <p:cNvSpPr txBox="1"/>
          <p:nvPr/>
        </p:nvSpPr>
        <p:spPr>
          <a:xfrm>
            <a:off x="4161234" y="4982766"/>
            <a:ext cx="498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/>
        </p:nvSpPr>
        <p:spPr>
          <a:xfrm>
            <a:off x="2321719" y="580430"/>
            <a:ext cx="6822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When to 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1151930" y="2678906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Surveys, A/B testing, landing pages, etc. are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all good ways to find a local maximum for a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 txBox="1"/>
          <p:nvPr/>
        </p:nvSpPr>
        <p:spPr>
          <a:xfrm>
            <a:off x="1553766" y="3402211"/>
            <a:ext cx="75903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given set of assumptions.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/>
          <p:nvPr/>
        </p:nvSpPr>
        <p:spPr>
          <a:xfrm>
            <a:off x="1151930" y="4205883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If you’ve hit that local max and your model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isn’t a sustainable business, it’s time to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Shape 749"/>
          <p:cNvSpPr txBox="1"/>
          <p:nvPr/>
        </p:nvSpPr>
        <p:spPr>
          <a:xfrm>
            <a:off x="1553766" y="4929188"/>
            <a:ext cx="75903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restate your assumptions (ie, to pivot.)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Shape 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-We have a hypothesis we are trying to evaluate. </a:t>
            </a:r>
            <a:endParaRPr sz="3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-We build an MVP. </a:t>
            </a:r>
            <a:endParaRPr sz="3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-We get feedback from our users.</a:t>
            </a:r>
            <a:endParaRPr sz="3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-What do we do if we find that our hypothesis is wrong?</a:t>
            </a:r>
            <a:endParaRPr sz="3000"/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/>
          <p:nvPr/>
        </p:nvSpPr>
        <p:spPr>
          <a:xfrm>
            <a:off x="2518172" y="580430"/>
            <a:ext cx="6625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How to 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1151930" y="3009305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Put down the dry erase and step away from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the whiteboard.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1151930" y="4027289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You earned what you learned; don’t flail.</a:t>
            </a:r>
            <a:endParaRPr sz="1000"/>
          </a:p>
          <a:p>
            <a:pPr indent="0" lvl="0" marL="0" marR="0" rtl="0" algn="l">
              <a:lnSpc>
                <a:spcPct val="114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/>
          <p:nvPr/>
        </p:nvSpPr>
        <p:spPr>
          <a:xfrm>
            <a:off x="1151930" y="4679156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Vision + Learning = Inspiration</a:t>
            </a:r>
            <a:endParaRPr sz="1000"/>
          </a:p>
          <a:p>
            <a:pPr indent="0" lvl="0" marL="0" marR="0" rtl="0" algn="l">
              <a:lnSpc>
                <a:spcPct val="1152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Shape 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 txBox="1"/>
          <p:nvPr/>
        </p:nvSpPr>
        <p:spPr>
          <a:xfrm>
            <a:off x="2875359" y="580430"/>
            <a:ext cx="6268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In My Case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1151930" y="2250281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Looked past the product to the nature of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the problem.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1464469" y="3339703"/>
            <a:ext cx="76794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“I’ve always wanted to get involved.  This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makes it so much easier.”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1151930" y="4429125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Put myself in the “let’s make it easier”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mindset and got out of the building.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1151930" y="5447109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Lead to the inspiration for @2gov.</a:t>
            </a:r>
            <a:endParaRPr sz="1000"/>
          </a:p>
          <a:p>
            <a:pPr indent="0" lvl="0" marL="0" marR="0" rtl="0" algn="l">
              <a:lnSpc>
                <a:spcPct val="1154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4" name="Shape 7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Shape 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2536031" y="1964531"/>
            <a:ext cx="6608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Formulate </a:t>
            </a: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 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2866430" y="2294930"/>
            <a:ext cx="1169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3" name="Shape 783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Shape 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4" name="Shape 794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6" name="Shape 796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7" name="Shape 797"/>
          <p:cNvSpPr txBox="1"/>
          <p:nvPr/>
        </p:nvSpPr>
        <p:spPr>
          <a:xfrm>
            <a:off x="1312664" y="1768078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4714875" y="1768078"/>
            <a:ext cx="158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1285875" y="2375297"/>
            <a:ext cx="101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Product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2687836" y="2375297"/>
            <a:ext cx="3107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messaging tool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1259086" y="2991445"/>
            <a:ext cx="1062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2" name="Shape 802"/>
          <p:cNvSpPr txBox="1"/>
          <p:nvPr/>
        </p:nvSpPr>
        <p:spPr>
          <a:xfrm>
            <a:off x="2687836" y="2982516"/>
            <a:ext cx="331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Getting involved is hard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3" name="Shape 803"/>
          <p:cNvSpPr txBox="1"/>
          <p:nvPr/>
        </p:nvSpPr>
        <p:spPr>
          <a:xfrm>
            <a:off x="1268016" y="3562945"/>
            <a:ext cx="1044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Channel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4" name="Shape 804"/>
          <p:cNvSpPr txBox="1"/>
          <p:nvPr/>
        </p:nvSpPr>
        <p:spPr>
          <a:xfrm>
            <a:off x="2687836" y="3562945"/>
            <a:ext cx="184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Social networks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1259086" y="4143375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Demand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6" name="Shape 806"/>
          <p:cNvSpPr txBox="1"/>
          <p:nvPr/>
        </p:nvSpPr>
        <p:spPr>
          <a:xfrm>
            <a:off x="2687836" y="4143375"/>
            <a:ext cx="355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Viral (self-perpetuating demand)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330523" y="4714875"/>
            <a:ext cx="928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Market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2687836" y="4714875"/>
            <a:ext cx="3607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Resegmented (donations engine)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9" name="Shape 809"/>
          <p:cNvSpPr txBox="1"/>
          <p:nvPr/>
        </p:nvSpPr>
        <p:spPr>
          <a:xfrm>
            <a:off x="1053703" y="5295305"/>
            <a:ext cx="1482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Competitive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2687836" y="5295305"/>
            <a:ext cx="2089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Hyper-fragmented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 txBox="1"/>
          <p:nvPr/>
        </p:nvSpPr>
        <p:spPr>
          <a:xfrm>
            <a:off x="870225" y="1731725"/>
            <a:ext cx="16659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3" name="Shape 813"/>
          <p:cNvSpPr txBox="1"/>
          <p:nvPr/>
        </p:nvSpPr>
        <p:spPr>
          <a:xfrm>
            <a:off x="2591630" y="1731250"/>
            <a:ext cx="56340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814" name="Shape 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Shape 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 txBox="1"/>
          <p:nvPr/>
        </p:nvSpPr>
        <p:spPr>
          <a:xfrm>
            <a:off x="2714625" y="1964531"/>
            <a:ext cx="6429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Formulate </a:t>
            </a: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23" name="Shape 823"/>
          <p:cNvSpPr txBox="1"/>
          <p:nvPr/>
        </p:nvSpPr>
        <p:spPr>
          <a:xfrm>
            <a:off x="5188148" y="2294930"/>
            <a:ext cx="151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46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4" name="Shape 824"/>
          <p:cNvSpPr txBox="1"/>
          <p:nvPr/>
        </p:nvSpPr>
        <p:spPr>
          <a:xfrm>
            <a:off x="4259461" y="4982766"/>
            <a:ext cx="4884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3" name="Shape 833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964406" y="1678781"/>
            <a:ext cx="44202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Asymmetric message delivery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964406" y="2205633"/>
            <a:ext cx="5581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Found a new local max on revenue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339453" y="3286125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9" name="Shape 839"/>
          <p:cNvSpPr txBox="1"/>
          <p:nvPr/>
        </p:nvSpPr>
        <p:spPr>
          <a:xfrm>
            <a:off x="2821781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0" name="Shape 840"/>
          <p:cNvSpPr txBox="1"/>
          <p:nvPr/>
        </p:nvSpPr>
        <p:spPr>
          <a:xfrm>
            <a:off x="3777258" y="3286125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1" name="Shape 841"/>
          <p:cNvSpPr txBox="1"/>
          <p:nvPr/>
        </p:nvSpPr>
        <p:spPr>
          <a:xfrm>
            <a:off x="4947047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6009680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3" name="Shape 843"/>
          <p:cNvSpPr txBox="1"/>
          <p:nvPr/>
        </p:nvSpPr>
        <p:spPr>
          <a:xfrm>
            <a:off x="7072313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1151930" y="3795117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5" name="Shape 845"/>
          <p:cNvSpPr txBox="1"/>
          <p:nvPr/>
        </p:nvSpPr>
        <p:spPr>
          <a:xfrm>
            <a:off x="2839641" y="379511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6" name="Shape 846"/>
          <p:cNvSpPr txBox="1"/>
          <p:nvPr/>
        </p:nvSpPr>
        <p:spPr>
          <a:xfrm>
            <a:off x="3839766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7" name="Shape 847"/>
          <p:cNvSpPr txBox="1"/>
          <p:nvPr/>
        </p:nvSpPr>
        <p:spPr>
          <a:xfrm>
            <a:off x="4902398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8" name="Shape 848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9" name="Shape 849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0" name="Shape 850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1" name="Shape 851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1312664" y="4732734"/>
            <a:ext cx="1035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5" name="Shape 855"/>
          <p:cNvSpPr txBox="1"/>
          <p:nvPr/>
        </p:nvSpPr>
        <p:spPr>
          <a:xfrm>
            <a:off x="4857750" y="4741664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54%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6" name="Shape 856"/>
          <p:cNvSpPr txBox="1"/>
          <p:nvPr/>
        </p:nvSpPr>
        <p:spPr>
          <a:xfrm>
            <a:off x="1285875" y="5214938"/>
            <a:ext cx="109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8" name="Shape 858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4857750" y="5223867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21%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1294805" y="5697141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2946797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2" name="Shape 862"/>
          <p:cNvSpPr txBox="1"/>
          <p:nvPr/>
        </p:nvSpPr>
        <p:spPr>
          <a:xfrm>
            <a:off x="4009430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4964906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4" name="Shape 864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Shape 8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5" name="Shape 875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6" name="Shape 876"/>
          <p:cNvSpPr txBox="1"/>
          <p:nvPr/>
        </p:nvSpPr>
        <p:spPr>
          <a:xfrm>
            <a:off x="964406" y="1678781"/>
            <a:ext cx="44202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Asymmetric message delivery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7" name="Shape 877"/>
          <p:cNvSpPr txBox="1"/>
          <p:nvPr/>
        </p:nvSpPr>
        <p:spPr>
          <a:xfrm>
            <a:off x="964406" y="2205633"/>
            <a:ext cx="5581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Found a new local max on revenue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8" name="Shape 878"/>
          <p:cNvSpPr txBox="1"/>
          <p:nvPr/>
        </p:nvSpPr>
        <p:spPr>
          <a:xfrm>
            <a:off x="1339453" y="3286125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2821781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3777258" y="3286125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4947047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2" name="Shape 882"/>
          <p:cNvSpPr txBox="1"/>
          <p:nvPr/>
        </p:nvSpPr>
        <p:spPr>
          <a:xfrm>
            <a:off x="6009680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3" name="Shape 883"/>
          <p:cNvSpPr txBox="1"/>
          <p:nvPr/>
        </p:nvSpPr>
        <p:spPr>
          <a:xfrm>
            <a:off x="7072313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1151930" y="3795117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5" name="Shape 885"/>
          <p:cNvSpPr txBox="1"/>
          <p:nvPr/>
        </p:nvSpPr>
        <p:spPr>
          <a:xfrm>
            <a:off x="2839641" y="379511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6" name="Shape 886"/>
          <p:cNvSpPr txBox="1"/>
          <p:nvPr/>
        </p:nvSpPr>
        <p:spPr>
          <a:xfrm>
            <a:off x="3839766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7" name="Shape 887"/>
          <p:cNvSpPr txBox="1"/>
          <p:nvPr/>
        </p:nvSpPr>
        <p:spPr>
          <a:xfrm>
            <a:off x="4902398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8" name="Shape 888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0" name="Shape 890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1" name="Shape 891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2" name="Shape 892"/>
          <p:cNvSpPr txBox="1"/>
          <p:nvPr/>
        </p:nvSpPr>
        <p:spPr>
          <a:xfrm>
            <a:off x="1312664" y="4732734"/>
            <a:ext cx="1035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3" name="Shape 893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4" name="Shape 894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5" name="Shape 895"/>
          <p:cNvSpPr txBox="1"/>
          <p:nvPr/>
        </p:nvSpPr>
        <p:spPr>
          <a:xfrm>
            <a:off x="4857750" y="4741664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54%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285875" y="5214938"/>
            <a:ext cx="109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8" name="Shape 898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4857750" y="5223867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21%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294805" y="5697141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2946797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4009430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3" name="Shape 903"/>
          <p:cNvSpPr txBox="1"/>
          <p:nvPr/>
        </p:nvSpPr>
        <p:spPr>
          <a:xfrm>
            <a:off x="4964906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5" name="Shape 9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2" name="Shape 912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6" name="Shape 916"/>
          <p:cNvSpPr txBox="1"/>
          <p:nvPr/>
        </p:nvSpPr>
        <p:spPr>
          <a:xfrm>
            <a:off x="964406" y="1678781"/>
            <a:ext cx="44202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 Asymmetric message delivery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7" name="Shape 917"/>
          <p:cNvSpPr txBox="1"/>
          <p:nvPr/>
        </p:nvSpPr>
        <p:spPr>
          <a:xfrm>
            <a:off x="964406" y="2205633"/>
            <a:ext cx="5581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Found a new local max on revenue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1339453" y="3286125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2821781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3777258" y="3286125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1" name="Shape 921"/>
          <p:cNvSpPr txBox="1"/>
          <p:nvPr/>
        </p:nvSpPr>
        <p:spPr>
          <a:xfrm>
            <a:off x="4947047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6009680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3" name="Shape 923"/>
          <p:cNvSpPr txBox="1"/>
          <p:nvPr/>
        </p:nvSpPr>
        <p:spPr>
          <a:xfrm>
            <a:off x="7072313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4" name="Shape 924"/>
          <p:cNvSpPr txBox="1"/>
          <p:nvPr/>
        </p:nvSpPr>
        <p:spPr>
          <a:xfrm>
            <a:off x="1151930" y="3795117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2839641" y="379511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6" name="Shape 926"/>
          <p:cNvSpPr txBox="1"/>
          <p:nvPr/>
        </p:nvSpPr>
        <p:spPr>
          <a:xfrm>
            <a:off x="3839766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4902398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8" name="Shape 928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9" name="Shape 929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0" name="Shape 930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2" name="Shape 932"/>
          <p:cNvSpPr txBox="1"/>
          <p:nvPr/>
        </p:nvSpPr>
        <p:spPr>
          <a:xfrm>
            <a:off x="1312664" y="4732734"/>
            <a:ext cx="1035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4857750" y="4741664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54%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6" name="Shape 936"/>
          <p:cNvSpPr txBox="1"/>
          <p:nvPr/>
        </p:nvSpPr>
        <p:spPr>
          <a:xfrm>
            <a:off x="1285875" y="5214938"/>
            <a:ext cx="109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8" name="Shape 938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9" name="Shape 939"/>
          <p:cNvSpPr txBox="1"/>
          <p:nvPr/>
        </p:nvSpPr>
        <p:spPr>
          <a:xfrm>
            <a:off x="4857750" y="5223867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21%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1294805" y="5697141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2946797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2" name="Shape 942"/>
          <p:cNvSpPr txBox="1"/>
          <p:nvPr/>
        </p:nvSpPr>
        <p:spPr>
          <a:xfrm>
            <a:off x="4009430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3" name="Shape 943"/>
          <p:cNvSpPr txBox="1"/>
          <p:nvPr/>
        </p:nvSpPr>
        <p:spPr>
          <a:xfrm>
            <a:off x="4964906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4" name="Shape 944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Shape 9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Shape 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2714625" y="1946672"/>
            <a:ext cx="141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Formulate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4768453" y="1946672"/>
            <a:ext cx="232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6" name="Shape 956"/>
          <p:cNvSpPr txBox="1"/>
          <p:nvPr/>
        </p:nvSpPr>
        <p:spPr>
          <a:xfrm>
            <a:off x="4161234" y="4982766"/>
            <a:ext cx="498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4" name="Shape 964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5" name="Shape 965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6" name="Shape 966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8" name="Shape 968"/>
          <p:cNvSpPr txBox="1"/>
          <p:nvPr/>
        </p:nvSpPr>
        <p:spPr>
          <a:xfrm>
            <a:off x="1312664" y="1768078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9" name="Shape 969"/>
          <p:cNvSpPr txBox="1"/>
          <p:nvPr/>
        </p:nvSpPr>
        <p:spPr>
          <a:xfrm>
            <a:off x="4714875" y="1768078"/>
            <a:ext cx="158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0" name="Shape 970"/>
          <p:cNvSpPr txBox="1"/>
          <p:nvPr/>
        </p:nvSpPr>
        <p:spPr>
          <a:xfrm>
            <a:off x="1285875" y="2375297"/>
            <a:ext cx="101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Product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1" name="Shape 971"/>
          <p:cNvSpPr txBox="1"/>
          <p:nvPr/>
        </p:nvSpPr>
        <p:spPr>
          <a:xfrm>
            <a:off x="2687836" y="2375297"/>
            <a:ext cx="270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Simple involvement tool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2" name="Shape 972"/>
          <p:cNvSpPr txBox="1"/>
          <p:nvPr/>
        </p:nvSpPr>
        <p:spPr>
          <a:xfrm>
            <a:off x="1259086" y="2991445"/>
            <a:ext cx="1062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2687836" y="2991445"/>
            <a:ext cx="354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People want to be good citizens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4" name="Shape 974"/>
          <p:cNvSpPr txBox="1"/>
          <p:nvPr/>
        </p:nvSpPr>
        <p:spPr>
          <a:xfrm>
            <a:off x="1268016" y="3562945"/>
            <a:ext cx="1044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Channel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2687836" y="3562945"/>
            <a:ext cx="184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Social networks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6" name="Shape 976"/>
          <p:cNvSpPr txBox="1"/>
          <p:nvPr/>
        </p:nvSpPr>
        <p:spPr>
          <a:xfrm>
            <a:off x="1259086" y="4143375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Demand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7" name="Shape 977"/>
          <p:cNvSpPr txBox="1"/>
          <p:nvPr/>
        </p:nvSpPr>
        <p:spPr>
          <a:xfrm>
            <a:off x="2687836" y="4143375"/>
            <a:ext cx="355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Viral (self-perpetuating demand)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8" name="Shape 978"/>
          <p:cNvSpPr txBox="1"/>
          <p:nvPr/>
        </p:nvSpPr>
        <p:spPr>
          <a:xfrm>
            <a:off x="1330523" y="4714875"/>
            <a:ext cx="928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Market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9" name="Shape 979"/>
          <p:cNvSpPr txBox="1"/>
          <p:nvPr/>
        </p:nvSpPr>
        <p:spPr>
          <a:xfrm>
            <a:off x="2687836" y="4714875"/>
            <a:ext cx="4875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Resegmented (</a:t>
            </a: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campaign management</a:t>
            </a: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1053703" y="5295305"/>
            <a:ext cx="1482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Competitive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2687836" y="5295305"/>
            <a:ext cx="2089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Hyper-fragmented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2" name="Shape 982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870225" y="1731725"/>
            <a:ext cx="16659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4" name="Shape 984"/>
          <p:cNvSpPr txBox="1"/>
          <p:nvPr/>
        </p:nvSpPr>
        <p:spPr>
          <a:xfrm>
            <a:off x="2591630" y="1731250"/>
            <a:ext cx="56340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985" name="Shape 9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</a:t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1803797" y="580430"/>
            <a:ext cx="7340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Focus on 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Shape 992"/>
          <p:cNvSpPr txBox="1"/>
          <p:nvPr/>
        </p:nvSpPr>
        <p:spPr>
          <a:xfrm>
            <a:off x="1151930" y="3000375"/>
            <a:ext cx="7992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1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Website, analytics, dashboards.</a:t>
            </a:r>
            <a:endParaRPr sz="1000"/>
          </a:p>
          <a:p>
            <a:pPr indent="0" lvl="0" marL="0" marR="0" rtl="0" algn="l">
              <a:lnSpc>
                <a:spcPct val="115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Shape 993"/>
          <p:cNvSpPr txBox="1"/>
          <p:nvPr/>
        </p:nvSpPr>
        <p:spPr>
          <a:xfrm>
            <a:off x="1151930" y="3670102"/>
            <a:ext cx="7992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1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Custom work specific to your issue.</a:t>
            </a:r>
            <a:endParaRPr sz="1000"/>
          </a:p>
          <a:p>
            <a:pPr indent="0" lvl="0" marL="0" marR="0" rtl="0" algn="l">
              <a:lnSpc>
                <a:spcPct val="115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1151930" y="4339828"/>
            <a:ext cx="7992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1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People loved it!  Let’s Build!</a:t>
            </a:r>
            <a:endParaRPr sz="1000"/>
          </a:p>
          <a:p>
            <a:pPr indent="0" lvl="0" marL="0" marR="0" rtl="0" algn="l">
              <a:lnSpc>
                <a:spcPct val="115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Shape 995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6" name="Shape 9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3" name="Shape 1003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964406" y="1678781"/>
            <a:ext cx="3741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New tools and analytics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8" name="Shape 1008"/>
          <p:cNvSpPr txBox="1"/>
          <p:nvPr/>
        </p:nvSpPr>
        <p:spPr>
          <a:xfrm>
            <a:off x="964406" y="2205633"/>
            <a:ext cx="16521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9" name="Shape 1009"/>
          <p:cNvSpPr txBox="1"/>
          <p:nvPr/>
        </p:nvSpPr>
        <p:spPr>
          <a:xfrm>
            <a:off x="1339453" y="326826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0" name="Shape 1010"/>
          <p:cNvSpPr txBox="1"/>
          <p:nvPr/>
        </p:nvSpPr>
        <p:spPr>
          <a:xfrm>
            <a:off x="2821781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1" name="Shape 1011"/>
          <p:cNvSpPr txBox="1"/>
          <p:nvPr/>
        </p:nvSpPr>
        <p:spPr>
          <a:xfrm>
            <a:off x="3777258" y="326826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2" name="Shape 1012"/>
          <p:cNvSpPr txBox="1"/>
          <p:nvPr/>
        </p:nvSpPr>
        <p:spPr>
          <a:xfrm>
            <a:off x="4947047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6009680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7072313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5" name="Shape 1015"/>
          <p:cNvSpPr txBox="1"/>
          <p:nvPr/>
        </p:nvSpPr>
        <p:spPr>
          <a:xfrm>
            <a:off x="1151930" y="3777258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6" name="Shape 1016"/>
          <p:cNvSpPr txBox="1"/>
          <p:nvPr/>
        </p:nvSpPr>
        <p:spPr>
          <a:xfrm>
            <a:off x="2839641" y="377725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3839766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8" name="Shape 1018"/>
          <p:cNvSpPr txBox="1"/>
          <p:nvPr/>
        </p:nvSpPr>
        <p:spPr>
          <a:xfrm>
            <a:off x="4902398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9" name="Shape 1019"/>
          <p:cNvSpPr txBox="1"/>
          <p:nvPr/>
        </p:nvSpPr>
        <p:spPr>
          <a:xfrm>
            <a:off x="5965031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1" name="Shape 1021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2" name="Shape 1022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3" name="Shape 1023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4" name="Shape 1024"/>
          <p:cNvSpPr txBox="1"/>
          <p:nvPr/>
        </p:nvSpPr>
        <p:spPr>
          <a:xfrm>
            <a:off x="5965031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5" name="Shape 1025"/>
          <p:cNvSpPr txBox="1"/>
          <p:nvPr/>
        </p:nvSpPr>
        <p:spPr>
          <a:xfrm>
            <a:off x="1276945" y="4741664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4902398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5965031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0" name="Shape 1030"/>
          <p:cNvSpPr txBox="1"/>
          <p:nvPr/>
        </p:nvSpPr>
        <p:spPr>
          <a:xfrm>
            <a:off x="1223367" y="5223867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1" name="Shape 1031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2" name="Shape 1032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3" name="Shape 1033"/>
          <p:cNvSpPr txBox="1"/>
          <p:nvPr/>
        </p:nvSpPr>
        <p:spPr>
          <a:xfrm>
            <a:off x="4902398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5965031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1330523" y="5688211"/>
            <a:ext cx="100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6" name="Shape 1036"/>
          <p:cNvSpPr txBox="1"/>
          <p:nvPr/>
        </p:nvSpPr>
        <p:spPr>
          <a:xfrm>
            <a:off x="2946797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4009430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8" name="Shape 1038"/>
          <p:cNvSpPr txBox="1"/>
          <p:nvPr/>
        </p:nvSpPr>
        <p:spPr>
          <a:xfrm>
            <a:off x="4964906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9" name="Shape 1039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Shape 10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Shape 10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48" name="Shape 1048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0" name="Shape 1050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1" name="Shape 1051"/>
          <p:cNvSpPr txBox="1"/>
          <p:nvPr/>
        </p:nvSpPr>
        <p:spPr>
          <a:xfrm>
            <a:off x="964406" y="1678781"/>
            <a:ext cx="3741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New tools and analytics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2" name="Shape 1052"/>
          <p:cNvSpPr txBox="1"/>
          <p:nvPr/>
        </p:nvSpPr>
        <p:spPr>
          <a:xfrm>
            <a:off x="964406" y="2205633"/>
            <a:ext cx="16521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1339453" y="326826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4" name="Shape 1054"/>
          <p:cNvSpPr txBox="1"/>
          <p:nvPr/>
        </p:nvSpPr>
        <p:spPr>
          <a:xfrm>
            <a:off x="2821781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5" name="Shape 1055"/>
          <p:cNvSpPr txBox="1"/>
          <p:nvPr/>
        </p:nvSpPr>
        <p:spPr>
          <a:xfrm>
            <a:off x="3777258" y="326826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6" name="Shape 1056"/>
          <p:cNvSpPr txBox="1"/>
          <p:nvPr/>
        </p:nvSpPr>
        <p:spPr>
          <a:xfrm>
            <a:off x="4947047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6009680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8" name="Shape 1058"/>
          <p:cNvSpPr txBox="1"/>
          <p:nvPr/>
        </p:nvSpPr>
        <p:spPr>
          <a:xfrm>
            <a:off x="7072313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9" name="Shape 1059"/>
          <p:cNvSpPr txBox="1"/>
          <p:nvPr/>
        </p:nvSpPr>
        <p:spPr>
          <a:xfrm>
            <a:off x="1151930" y="3777258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2839641" y="377725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3839766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4902398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65031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5" name="Shape 1065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6" name="Shape 1066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7" name="Shape 1067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8" name="Shape 1068"/>
          <p:cNvSpPr txBox="1"/>
          <p:nvPr/>
        </p:nvSpPr>
        <p:spPr>
          <a:xfrm>
            <a:off x="5965031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276945" y="4741664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0" name="Shape 1070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1" name="Shape 1071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2" name="Shape 1072"/>
          <p:cNvSpPr txBox="1"/>
          <p:nvPr/>
        </p:nvSpPr>
        <p:spPr>
          <a:xfrm>
            <a:off x="4902398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3" name="Shape 1073"/>
          <p:cNvSpPr txBox="1"/>
          <p:nvPr/>
        </p:nvSpPr>
        <p:spPr>
          <a:xfrm>
            <a:off x="5965031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1223367" y="5223867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5" name="Shape 1075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6" name="Shape 1076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7" name="Shape 1077"/>
          <p:cNvSpPr txBox="1"/>
          <p:nvPr/>
        </p:nvSpPr>
        <p:spPr>
          <a:xfrm>
            <a:off x="4902398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8" name="Shape 1078"/>
          <p:cNvSpPr txBox="1"/>
          <p:nvPr/>
        </p:nvSpPr>
        <p:spPr>
          <a:xfrm>
            <a:off x="5965031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9" name="Shape 1079"/>
          <p:cNvSpPr txBox="1"/>
          <p:nvPr/>
        </p:nvSpPr>
        <p:spPr>
          <a:xfrm>
            <a:off x="1330523" y="5688211"/>
            <a:ext cx="100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0" name="Shape 1080"/>
          <p:cNvSpPr txBox="1"/>
          <p:nvPr/>
        </p:nvSpPr>
        <p:spPr>
          <a:xfrm>
            <a:off x="2946797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1" name="Shape 1081"/>
          <p:cNvSpPr txBox="1"/>
          <p:nvPr/>
        </p:nvSpPr>
        <p:spPr>
          <a:xfrm>
            <a:off x="4009430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2" name="Shape 1082"/>
          <p:cNvSpPr txBox="1"/>
          <p:nvPr/>
        </p:nvSpPr>
        <p:spPr>
          <a:xfrm>
            <a:off x="4964906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3" name="Shape 1083"/>
          <p:cNvSpPr txBox="1"/>
          <p:nvPr/>
        </p:nvSpPr>
        <p:spPr>
          <a:xfrm>
            <a:off x="6000750" y="5697141"/>
            <a:ext cx="54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4" name="Shape 1084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Shape 10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Shape 10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Shape 1091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2" name="Shape 1092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3" name="Shape 1093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4" name="Shape 1094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6" name="Shape 1096"/>
          <p:cNvSpPr txBox="1"/>
          <p:nvPr/>
        </p:nvSpPr>
        <p:spPr>
          <a:xfrm>
            <a:off x="964406" y="1678781"/>
            <a:ext cx="3741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Did: New tools and analytics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7" name="Shape 1097"/>
          <p:cNvSpPr txBox="1"/>
          <p:nvPr/>
        </p:nvSpPr>
        <p:spPr>
          <a:xfrm>
            <a:off x="964406" y="2205633"/>
            <a:ext cx="4804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Learned:  No signature means no sale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8" name="Shape 1098"/>
          <p:cNvSpPr txBox="1"/>
          <p:nvPr/>
        </p:nvSpPr>
        <p:spPr>
          <a:xfrm>
            <a:off x="1339453" y="3268266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2821781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0" name="Shape 1100"/>
          <p:cNvSpPr txBox="1"/>
          <p:nvPr/>
        </p:nvSpPr>
        <p:spPr>
          <a:xfrm>
            <a:off x="3777258" y="3268266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1" name="Shape 1101"/>
          <p:cNvSpPr txBox="1"/>
          <p:nvPr/>
        </p:nvSpPr>
        <p:spPr>
          <a:xfrm>
            <a:off x="4947047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6009680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3" name="Shape 1103"/>
          <p:cNvSpPr txBox="1"/>
          <p:nvPr/>
        </p:nvSpPr>
        <p:spPr>
          <a:xfrm>
            <a:off x="7072313" y="3268266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4" name="Shape 1104"/>
          <p:cNvSpPr txBox="1"/>
          <p:nvPr/>
        </p:nvSpPr>
        <p:spPr>
          <a:xfrm>
            <a:off x="1151930" y="3777258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2839641" y="3777258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6" name="Shape 1106"/>
          <p:cNvSpPr txBox="1"/>
          <p:nvPr/>
        </p:nvSpPr>
        <p:spPr>
          <a:xfrm>
            <a:off x="3839766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7" name="Shape 1107"/>
          <p:cNvSpPr txBox="1"/>
          <p:nvPr/>
        </p:nvSpPr>
        <p:spPr>
          <a:xfrm>
            <a:off x="4902398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5965031" y="3777258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1205508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277713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3839766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2" name="Shape 1112"/>
          <p:cNvSpPr txBox="1"/>
          <p:nvPr/>
        </p:nvSpPr>
        <p:spPr>
          <a:xfrm>
            <a:off x="4902398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5965031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1276945" y="4741664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2946797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6" name="Shape 1116"/>
          <p:cNvSpPr txBox="1"/>
          <p:nvPr/>
        </p:nvSpPr>
        <p:spPr>
          <a:xfrm>
            <a:off x="3902273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4902398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8" name="Shape 1118"/>
          <p:cNvSpPr txBox="1"/>
          <p:nvPr/>
        </p:nvSpPr>
        <p:spPr>
          <a:xfrm>
            <a:off x="5965031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1223367" y="5223867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0" name="Shape 1120"/>
          <p:cNvSpPr txBox="1"/>
          <p:nvPr/>
        </p:nvSpPr>
        <p:spPr>
          <a:xfrm>
            <a:off x="2946797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3902273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4902398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3" name="Shape 1123"/>
          <p:cNvSpPr txBox="1"/>
          <p:nvPr/>
        </p:nvSpPr>
        <p:spPr>
          <a:xfrm>
            <a:off x="5965031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1330523" y="5706070"/>
            <a:ext cx="260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Revenue</a:t>
            </a: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009430" y="5715000"/>
            <a:ext cx="4482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4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	1%</a:t>
            </a: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	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/>
          <p:nvPr/>
        </p:nvSpPr>
        <p:spPr>
          <a:xfrm>
            <a:off x="8572500" y="5491758"/>
            <a:ext cx="491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8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!</a:t>
            </a:r>
            <a:endParaRPr sz="10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7" name="Shape 1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Shape 1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Shape 1133"/>
          <p:cNvSpPr txBox="1"/>
          <p:nvPr/>
        </p:nvSpPr>
        <p:spPr>
          <a:xfrm>
            <a:off x="1848445" y="651867"/>
            <a:ext cx="7295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Don’t Underestimate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Shape 1134"/>
          <p:cNvSpPr txBox="1"/>
          <p:nvPr/>
        </p:nvSpPr>
        <p:spPr>
          <a:xfrm>
            <a:off x="1151930" y="2937867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Easy to fool yourself</a:t>
            </a:r>
            <a:endParaRPr sz="1000"/>
          </a:p>
          <a:p>
            <a:pPr indent="0" lvl="0" marL="0" marR="0" rtl="0" algn="l">
              <a:lnSpc>
                <a:spcPct val="114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Shape 1135"/>
          <p:cNvSpPr txBox="1"/>
          <p:nvPr/>
        </p:nvSpPr>
        <p:spPr>
          <a:xfrm>
            <a:off x="1464469" y="3589734"/>
            <a:ext cx="7679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“Show Yourself the Money”</a:t>
            </a:r>
            <a:endParaRPr sz="1000"/>
          </a:p>
          <a:p>
            <a:pPr indent="0" lvl="0" marL="0" marR="0" rtl="0" algn="l">
              <a:lnSpc>
                <a:spcPct val="1147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151930" y="4313039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This is why PR and vanity metrics are so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dangerous.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Shape 1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Shape 1144"/>
          <p:cNvSpPr txBox="1"/>
          <p:nvPr/>
        </p:nvSpPr>
        <p:spPr>
          <a:xfrm>
            <a:off x="2125266" y="580430"/>
            <a:ext cx="701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Framework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 txBox="1"/>
          <p:nvPr/>
        </p:nvSpPr>
        <p:spPr>
          <a:xfrm>
            <a:off x="2714625" y="1946672"/>
            <a:ext cx="141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Formulate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4768453" y="1946672"/>
            <a:ext cx="232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Iterate, Release &amp;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47" name="Shape 1147"/>
          <p:cNvSpPr txBox="1"/>
          <p:nvPr/>
        </p:nvSpPr>
        <p:spPr>
          <a:xfrm>
            <a:off x="2955727" y="2294930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45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48" name="Shape 1148"/>
          <p:cNvSpPr txBox="1"/>
          <p:nvPr/>
        </p:nvSpPr>
        <p:spPr>
          <a:xfrm>
            <a:off x="5322094" y="2294930"/>
            <a:ext cx="12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A9A9A9"/>
                </a:solidFill>
                <a:latin typeface="Cabin"/>
                <a:ea typeface="Cabin"/>
                <a:cs typeface="Cabin"/>
                <a:sym typeface="Cabin"/>
              </a:rPr>
              <a:t>Measure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A9A9A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49" name="Shape 1149"/>
          <p:cNvSpPr txBox="1"/>
          <p:nvPr/>
        </p:nvSpPr>
        <p:spPr>
          <a:xfrm>
            <a:off x="4161234" y="4982766"/>
            <a:ext cx="498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Pivot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Shape 1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3277195" y="580430"/>
            <a:ext cx="5866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Learning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 txBox="1"/>
          <p:nvPr/>
        </p:nvSpPr>
        <p:spPr>
          <a:xfrm>
            <a:off x="1151930" y="2714625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Poor Sales Cycle (contract, cost, channel)</a:t>
            </a:r>
            <a:endParaRPr sz="1000"/>
          </a:p>
          <a:p>
            <a:pPr indent="0" lvl="0" marL="0" marR="0" rtl="0" algn="l">
              <a:lnSpc>
                <a:spcPct val="1144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Shape 1158"/>
          <p:cNvSpPr txBox="1"/>
          <p:nvPr/>
        </p:nvSpPr>
        <p:spPr>
          <a:xfrm>
            <a:off x="1464469" y="3437930"/>
            <a:ext cx="76794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“I’m just not sure about this Twitter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thing.”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/>
          <p:nvPr/>
        </p:nvSpPr>
        <p:spPr>
          <a:xfrm>
            <a:off x="1151930" y="4527352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Make the engagement easy to try and show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ROI out of the gate.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Shape 116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Shape 1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Shape 1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4462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Shape 1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Shape 1168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69" name="Shape 1169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0" name="Shape 1170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1" name="Shape 1171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2" name="Shape 1172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3" name="Shape 1173"/>
          <p:cNvSpPr txBox="1"/>
          <p:nvPr/>
        </p:nvSpPr>
        <p:spPr>
          <a:xfrm>
            <a:off x="1312664" y="1768078"/>
            <a:ext cx="991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4" name="Shape 1174"/>
          <p:cNvSpPr txBox="1"/>
          <p:nvPr/>
        </p:nvSpPr>
        <p:spPr>
          <a:xfrm>
            <a:off x="4714875" y="1768078"/>
            <a:ext cx="158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5" name="Shape 1175"/>
          <p:cNvSpPr txBox="1"/>
          <p:nvPr/>
        </p:nvSpPr>
        <p:spPr>
          <a:xfrm>
            <a:off x="1285875" y="2375297"/>
            <a:ext cx="101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Product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6" name="Shape 1176"/>
          <p:cNvSpPr txBox="1"/>
          <p:nvPr/>
        </p:nvSpPr>
        <p:spPr>
          <a:xfrm>
            <a:off x="2687836" y="2375297"/>
            <a:ext cx="270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Simple involvement tool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259086" y="2991445"/>
            <a:ext cx="1062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8" name="Shape 1178"/>
          <p:cNvSpPr txBox="1"/>
          <p:nvPr/>
        </p:nvSpPr>
        <p:spPr>
          <a:xfrm>
            <a:off x="2687836" y="2991445"/>
            <a:ext cx="354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People want to be good citizens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9" name="Shape 1179"/>
          <p:cNvSpPr txBox="1"/>
          <p:nvPr/>
        </p:nvSpPr>
        <p:spPr>
          <a:xfrm>
            <a:off x="1268016" y="3562945"/>
            <a:ext cx="1044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Channel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2687836" y="3562945"/>
            <a:ext cx="1848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Social networks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1" name="Shape 1181"/>
          <p:cNvSpPr txBox="1"/>
          <p:nvPr/>
        </p:nvSpPr>
        <p:spPr>
          <a:xfrm>
            <a:off x="1259086" y="4143375"/>
            <a:ext cx="10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Demand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2" name="Shape 1182"/>
          <p:cNvSpPr txBox="1"/>
          <p:nvPr/>
        </p:nvSpPr>
        <p:spPr>
          <a:xfrm>
            <a:off x="2687836" y="4143375"/>
            <a:ext cx="355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Viral (self-perpetuating demand)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3" name="Shape 1183"/>
          <p:cNvSpPr txBox="1"/>
          <p:nvPr/>
        </p:nvSpPr>
        <p:spPr>
          <a:xfrm>
            <a:off x="1330523" y="4714875"/>
            <a:ext cx="928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Market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4" name="Shape 1184"/>
          <p:cNvSpPr txBox="1"/>
          <p:nvPr/>
        </p:nvSpPr>
        <p:spPr>
          <a:xfrm>
            <a:off x="2687836" y="4714875"/>
            <a:ext cx="4277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Resegmented (</a:t>
            </a: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 like AdWords</a:t>
            </a: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1053703" y="5295305"/>
            <a:ext cx="1482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Competitive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6" name="Shape 1186"/>
          <p:cNvSpPr txBox="1"/>
          <p:nvPr/>
        </p:nvSpPr>
        <p:spPr>
          <a:xfrm>
            <a:off x="2687836" y="5295305"/>
            <a:ext cx="2089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Hyper-fragmented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Shape 1188"/>
          <p:cNvSpPr txBox="1"/>
          <p:nvPr/>
        </p:nvSpPr>
        <p:spPr>
          <a:xfrm>
            <a:off x="870225" y="1731725"/>
            <a:ext cx="16659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2591630" y="1731250"/>
            <a:ext cx="5634000" cy="45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Hypothesis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90" name="Shape 1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107281" y="580430"/>
            <a:ext cx="8036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 Words for Activism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Shape 1197"/>
          <p:cNvSpPr txBox="1"/>
          <p:nvPr/>
        </p:nvSpPr>
        <p:spPr>
          <a:xfrm>
            <a:off x="1151930" y="3161109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Special Delivery on a per-message basis</a:t>
            </a:r>
            <a:endParaRPr sz="1000"/>
          </a:p>
          <a:p>
            <a:pPr indent="0" lvl="0" marL="0" marR="0" rtl="0" algn="l">
              <a:lnSpc>
                <a:spcPct val="1143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Shape 1198"/>
          <p:cNvSpPr txBox="1"/>
          <p:nvPr/>
        </p:nvSpPr>
        <p:spPr>
          <a:xfrm>
            <a:off x="1464469" y="3804047"/>
            <a:ext cx="7679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96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Only pay for value</a:t>
            </a:r>
            <a:endParaRPr sz="1000"/>
          </a:p>
          <a:p>
            <a:pPr indent="0" lvl="0" marL="0" marR="0" rtl="0" algn="l">
              <a:lnSpc>
                <a:spcPct val="114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Shape 1199"/>
          <p:cNvSpPr txBox="1"/>
          <p:nvPr/>
        </p:nvSpPr>
        <p:spPr>
          <a:xfrm>
            <a:off x="1151930" y="4464844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Initial sale: $200 </a:t>
            </a:r>
            <a:r>
              <a:rPr b="0" i="1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day.</a:t>
            </a:r>
            <a:endParaRPr sz="1000"/>
          </a:p>
          <a:p>
            <a:pPr indent="0" lvl="0" marL="0" marR="0" rtl="0" algn="l">
              <a:lnSpc>
                <a:spcPct val="115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Shape 120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Shape 1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Shape 1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09" name="Shape 1209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0" name="Shape 1210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1" name="Shape 1211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2" name="Shape 1212"/>
          <p:cNvSpPr txBox="1"/>
          <p:nvPr/>
        </p:nvSpPr>
        <p:spPr>
          <a:xfrm>
            <a:off x="964406" y="1678781"/>
            <a:ext cx="6599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Total investment at this point:  ~$120K and 18 months.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3" name="Shape 1213"/>
          <p:cNvSpPr txBox="1"/>
          <p:nvPr/>
        </p:nvSpPr>
        <p:spPr>
          <a:xfrm>
            <a:off x="964406" y="2205633"/>
            <a:ext cx="4723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Model has promise; raise some funds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4" name="Shape 1214"/>
          <p:cNvSpPr txBox="1"/>
          <p:nvPr/>
        </p:nvSpPr>
        <p:spPr>
          <a:xfrm>
            <a:off x="1375172" y="3286125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5" name="Shape 1215"/>
          <p:cNvSpPr txBox="1"/>
          <p:nvPr/>
        </p:nvSpPr>
        <p:spPr>
          <a:xfrm>
            <a:off x="2857500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3812977" y="3286125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4982766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8" name="Shape 1218"/>
          <p:cNvSpPr txBox="1"/>
          <p:nvPr/>
        </p:nvSpPr>
        <p:spPr>
          <a:xfrm>
            <a:off x="6045398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9" name="Shape 1219"/>
          <p:cNvSpPr txBox="1"/>
          <p:nvPr/>
        </p:nvSpPr>
        <p:spPr>
          <a:xfrm>
            <a:off x="7108031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0" name="Shape 1220"/>
          <p:cNvSpPr txBox="1"/>
          <p:nvPr/>
        </p:nvSpPr>
        <p:spPr>
          <a:xfrm>
            <a:off x="1187648" y="3795117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1" name="Shape 1221"/>
          <p:cNvSpPr txBox="1"/>
          <p:nvPr/>
        </p:nvSpPr>
        <p:spPr>
          <a:xfrm>
            <a:off x="2875359" y="379511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2" name="Shape 1222"/>
          <p:cNvSpPr txBox="1"/>
          <p:nvPr/>
        </p:nvSpPr>
        <p:spPr>
          <a:xfrm>
            <a:off x="3875484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3" name="Shape 1223"/>
          <p:cNvSpPr txBox="1"/>
          <p:nvPr/>
        </p:nvSpPr>
        <p:spPr>
          <a:xfrm>
            <a:off x="4938117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4" name="Shape 1224"/>
          <p:cNvSpPr txBox="1"/>
          <p:nvPr/>
        </p:nvSpPr>
        <p:spPr>
          <a:xfrm>
            <a:off x="6000750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5" name="Shape 1225"/>
          <p:cNvSpPr txBox="1"/>
          <p:nvPr/>
        </p:nvSpPr>
        <p:spPr>
          <a:xfrm>
            <a:off x="7063383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6" name="Shape 1226"/>
          <p:cNvSpPr txBox="1"/>
          <p:nvPr/>
        </p:nvSpPr>
        <p:spPr>
          <a:xfrm>
            <a:off x="1241227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2812852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8" name="Shape 1228"/>
          <p:cNvSpPr txBox="1"/>
          <p:nvPr/>
        </p:nvSpPr>
        <p:spPr>
          <a:xfrm>
            <a:off x="3875484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9" name="Shape 1229"/>
          <p:cNvSpPr txBox="1"/>
          <p:nvPr/>
        </p:nvSpPr>
        <p:spPr>
          <a:xfrm>
            <a:off x="4938117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0" name="Shape 1230"/>
          <p:cNvSpPr txBox="1"/>
          <p:nvPr/>
        </p:nvSpPr>
        <p:spPr>
          <a:xfrm>
            <a:off x="6000750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1" name="Shape 1231"/>
          <p:cNvSpPr txBox="1"/>
          <p:nvPr/>
        </p:nvSpPr>
        <p:spPr>
          <a:xfrm>
            <a:off x="706338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2" name="Shape 1232"/>
          <p:cNvSpPr txBox="1"/>
          <p:nvPr/>
        </p:nvSpPr>
        <p:spPr>
          <a:xfrm>
            <a:off x="1312664" y="4741664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3" name="Shape 1233"/>
          <p:cNvSpPr txBox="1"/>
          <p:nvPr/>
        </p:nvSpPr>
        <p:spPr>
          <a:xfrm>
            <a:off x="2982516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4" name="Shape 1234"/>
          <p:cNvSpPr txBox="1"/>
          <p:nvPr/>
        </p:nvSpPr>
        <p:spPr>
          <a:xfrm>
            <a:off x="3937992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5" name="Shape 1235"/>
          <p:cNvSpPr txBox="1"/>
          <p:nvPr/>
        </p:nvSpPr>
        <p:spPr>
          <a:xfrm>
            <a:off x="4938117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6" name="Shape 1236"/>
          <p:cNvSpPr txBox="1"/>
          <p:nvPr/>
        </p:nvSpPr>
        <p:spPr>
          <a:xfrm>
            <a:off x="6000750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7" name="Shape 1237"/>
          <p:cNvSpPr txBox="1"/>
          <p:nvPr/>
        </p:nvSpPr>
        <p:spPr>
          <a:xfrm>
            <a:off x="7063383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64%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8" name="Shape 1238"/>
          <p:cNvSpPr txBox="1"/>
          <p:nvPr/>
        </p:nvSpPr>
        <p:spPr>
          <a:xfrm>
            <a:off x="1259086" y="5223867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9" name="Shape 1239"/>
          <p:cNvSpPr txBox="1"/>
          <p:nvPr/>
        </p:nvSpPr>
        <p:spPr>
          <a:xfrm>
            <a:off x="2982516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0" name="Shape 1240"/>
          <p:cNvSpPr txBox="1"/>
          <p:nvPr/>
        </p:nvSpPr>
        <p:spPr>
          <a:xfrm>
            <a:off x="3937992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1" name="Shape 1241"/>
          <p:cNvSpPr txBox="1"/>
          <p:nvPr/>
        </p:nvSpPr>
        <p:spPr>
          <a:xfrm>
            <a:off x="4938117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2" name="Shape 1242"/>
          <p:cNvSpPr txBox="1"/>
          <p:nvPr/>
        </p:nvSpPr>
        <p:spPr>
          <a:xfrm>
            <a:off x="6000750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7063383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28%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366242" y="5688211"/>
            <a:ext cx="100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5" name="Shape 1245"/>
          <p:cNvSpPr txBox="1"/>
          <p:nvPr/>
        </p:nvSpPr>
        <p:spPr>
          <a:xfrm>
            <a:off x="2982516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6" name="Shape 1246"/>
          <p:cNvSpPr txBox="1"/>
          <p:nvPr/>
        </p:nvSpPr>
        <p:spPr>
          <a:xfrm>
            <a:off x="4045148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7" name="Shape 1247"/>
          <p:cNvSpPr txBox="1"/>
          <p:nvPr/>
        </p:nvSpPr>
        <p:spPr>
          <a:xfrm>
            <a:off x="5000625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8" name="Shape 1248"/>
          <p:cNvSpPr txBox="1"/>
          <p:nvPr/>
        </p:nvSpPr>
        <p:spPr>
          <a:xfrm>
            <a:off x="6063258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9" name="Shape 1249"/>
          <p:cNvSpPr txBox="1"/>
          <p:nvPr/>
        </p:nvSpPr>
        <p:spPr>
          <a:xfrm>
            <a:off x="7018734" y="5697141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11%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0" name="Shape 125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1" name="Shape 1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13" y="354225"/>
            <a:ext cx="5106375" cy="5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Shape 1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Shape 1257"/>
          <p:cNvSpPr txBox="1"/>
          <p:nvPr/>
        </p:nvSpPr>
        <p:spPr>
          <a:xfrm>
            <a:off x="1509117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2857500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1.1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59" name="Shape 1259"/>
          <p:cNvSpPr txBox="1"/>
          <p:nvPr/>
        </p:nvSpPr>
        <p:spPr>
          <a:xfrm>
            <a:off x="4214813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2.0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0" name="Shape 1260"/>
          <p:cNvSpPr txBox="1"/>
          <p:nvPr/>
        </p:nvSpPr>
        <p:spPr>
          <a:xfrm>
            <a:off x="5563195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929292"/>
                </a:solidFill>
                <a:latin typeface="Cabin"/>
                <a:ea typeface="Cabin"/>
                <a:cs typeface="Cabin"/>
                <a:sym typeface="Cabin"/>
              </a:rPr>
              <a:t>3.0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92929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6920508" y="312539"/>
            <a:ext cx="113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4.0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2" name="Shape 1262"/>
          <p:cNvSpPr txBox="1"/>
          <p:nvPr/>
        </p:nvSpPr>
        <p:spPr>
          <a:xfrm>
            <a:off x="964406" y="1678781"/>
            <a:ext cx="6599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Total investment at this point:  ~$120K and 18 months.</a:t>
            </a:r>
            <a:endParaRPr sz="1000"/>
          </a:p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3" name="Shape 1263"/>
          <p:cNvSpPr txBox="1"/>
          <p:nvPr/>
        </p:nvSpPr>
        <p:spPr>
          <a:xfrm>
            <a:off x="964406" y="2205633"/>
            <a:ext cx="4723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2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Model has promise; raise some funds</a:t>
            </a:r>
            <a:endParaRPr sz="1000"/>
          </a:p>
          <a:p>
            <a:pPr indent="0" lvl="0" marL="0" marR="0" rtl="0" algn="l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4" name="Shape 1264"/>
          <p:cNvSpPr txBox="1"/>
          <p:nvPr/>
        </p:nvSpPr>
        <p:spPr>
          <a:xfrm>
            <a:off x="1375172" y="3286125"/>
            <a:ext cx="1017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Metric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5" name="Shape 1265"/>
          <p:cNvSpPr txBox="1"/>
          <p:nvPr/>
        </p:nvSpPr>
        <p:spPr>
          <a:xfrm>
            <a:off x="2857500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6" name="Shape 1266"/>
          <p:cNvSpPr txBox="1"/>
          <p:nvPr/>
        </p:nvSpPr>
        <p:spPr>
          <a:xfrm>
            <a:off x="3812977" y="3286125"/>
            <a:ext cx="768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v.1.1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4982766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v.2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6045398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v.3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7108031" y="3286125"/>
            <a:ext cx="55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v.4</a:t>
            </a:r>
            <a:endParaRPr sz="1000"/>
          </a:p>
          <a:p>
            <a:pPr indent="0" lvl="0" marL="0" marR="0" rtl="0" algn="l">
              <a:lnSpc>
                <a:spcPct val="121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0" name="Shape 1270"/>
          <p:cNvSpPr txBox="1"/>
          <p:nvPr/>
        </p:nvSpPr>
        <p:spPr>
          <a:xfrm>
            <a:off x="1187648" y="3795117"/>
            <a:ext cx="13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Acquisition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1" name="Shape 1271"/>
          <p:cNvSpPr txBox="1"/>
          <p:nvPr/>
        </p:nvSpPr>
        <p:spPr>
          <a:xfrm>
            <a:off x="2875359" y="379511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2" name="Shape 1272"/>
          <p:cNvSpPr txBox="1"/>
          <p:nvPr/>
        </p:nvSpPr>
        <p:spPr>
          <a:xfrm>
            <a:off x="3875484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3" name="Shape 1273"/>
          <p:cNvSpPr txBox="1"/>
          <p:nvPr/>
        </p:nvSpPr>
        <p:spPr>
          <a:xfrm>
            <a:off x="4938117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4" name="Shape 1274"/>
          <p:cNvSpPr txBox="1"/>
          <p:nvPr/>
        </p:nvSpPr>
        <p:spPr>
          <a:xfrm>
            <a:off x="6000750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5" name="Shape 1275"/>
          <p:cNvSpPr txBox="1"/>
          <p:nvPr/>
        </p:nvSpPr>
        <p:spPr>
          <a:xfrm>
            <a:off x="7063383" y="379511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1241227" y="4268391"/>
            <a:ext cx="1250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Activation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7" name="Shape 1277"/>
          <p:cNvSpPr txBox="1"/>
          <p:nvPr/>
        </p:nvSpPr>
        <p:spPr>
          <a:xfrm>
            <a:off x="2812852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17%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8" name="Shape 1278"/>
          <p:cNvSpPr txBox="1"/>
          <p:nvPr/>
        </p:nvSpPr>
        <p:spPr>
          <a:xfrm>
            <a:off x="3875484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9" name="Shape 1279"/>
          <p:cNvSpPr txBox="1"/>
          <p:nvPr/>
        </p:nvSpPr>
        <p:spPr>
          <a:xfrm>
            <a:off x="4938117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83%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6000750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85%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1" name="Shape 1281"/>
          <p:cNvSpPr txBox="1"/>
          <p:nvPr/>
        </p:nvSpPr>
        <p:spPr>
          <a:xfrm>
            <a:off x="7063383" y="4268391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92%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1312664" y="4741664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Referrals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3" name="Shape 1283"/>
          <p:cNvSpPr txBox="1"/>
          <p:nvPr/>
        </p:nvSpPr>
        <p:spPr>
          <a:xfrm>
            <a:off x="2982516" y="4741664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4" name="Shape 1284"/>
          <p:cNvSpPr txBox="1"/>
          <p:nvPr/>
        </p:nvSpPr>
        <p:spPr>
          <a:xfrm>
            <a:off x="3937992" y="4741664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5" name="Shape 1285"/>
          <p:cNvSpPr txBox="1"/>
          <p:nvPr/>
        </p:nvSpPr>
        <p:spPr>
          <a:xfrm>
            <a:off x="4938117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6" name="Shape 1286"/>
          <p:cNvSpPr txBox="1"/>
          <p:nvPr/>
        </p:nvSpPr>
        <p:spPr>
          <a:xfrm>
            <a:off x="6000750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52%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7063383" y="4741664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64%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8" name="Shape 1288"/>
          <p:cNvSpPr txBox="1"/>
          <p:nvPr/>
        </p:nvSpPr>
        <p:spPr>
          <a:xfrm>
            <a:off x="1259086" y="5223867"/>
            <a:ext cx="1214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Retention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9" name="Shape 1289"/>
          <p:cNvSpPr txBox="1"/>
          <p:nvPr/>
        </p:nvSpPr>
        <p:spPr>
          <a:xfrm>
            <a:off x="2982516" y="5223867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0" name="Shape 1290"/>
          <p:cNvSpPr txBox="1"/>
          <p:nvPr/>
        </p:nvSpPr>
        <p:spPr>
          <a:xfrm>
            <a:off x="3937992" y="5223867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5%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1" name="Shape 1291"/>
          <p:cNvSpPr txBox="1"/>
          <p:nvPr/>
        </p:nvSpPr>
        <p:spPr>
          <a:xfrm>
            <a:off x="4938117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2" name="Shape 1292"/>
          <p:cNvSpPr txBox="1"/>
          <p:nvPr/>
        </p:nvSpPr>
        <p:spPr>
          <a:xfrm>
            <a:off x="6000750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24%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3" name="Shape 1293"/>
          <p:cNvSpPr txBox="1"/>
          <p:nvPr/>
        </p:nvSpPr>
        <p:spPr>
          <a:xfrm>
            <a:off x="7063383" y="5223867"/>
            <a:ext cx="616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28%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4" name="Shape 1294"/>
          <p:cNvSpPr txBox="1"/>
          <p:nvPr/>
        </p:nvSpPr>
        <p:spPr>
          <a:xfrm>
            <a:off x="1366242" y="5688211"/>
            <a:ext cx="100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Revenue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5" name="Shape 1295"/>
          <p:cNvSpPr txBox="1"/>
          <p:nvPr/>
        </p:nvSpPr>
        <p:spPr>
          <a:xfrm>
            <a:off x="2982516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4045148" y="5697141"/>
            <a:ext cx="267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7" name="Shape 1297"/>
          <p:cNvSpPr txBox="1"/>
          <p:nvPr/>
        </p:nvSpPr>
        <p:spPr>
          <a:xfrm>
            <a:off x="5000625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8" name="Shape 1298"/>
          <p:cNvSpPr txBox="1"/>
          <p:nvPr/>
        </p:nvSpPr>
        <p:spPr>
          <a:xfrm>
            <a:off x="6063258" y="5697141"/>
            <a:ext cx="491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0%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9" name="Shape 1299"/>
          <p:cNvSpPr txBox="1"/>
          <p:nvPr/>
        </p:nvSpPr>
        <p:spPr>
          <a:xfrm>
            <a:off x="7018734" y="5697141"/>
            <a:ext cx="69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11%</a:t>
            </a:r>
            <a:endParaRPr sz="1000"/>
          </a:p>
          <a:p>
            <a:pPr indent="0" lvl="0" marL="0" marR="0" rtl="0" algn="l">
              <a:lnSpc>
                <a:spcPct val="114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0" name="Shape 1300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1" name="Shape 1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Shape 1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Shape 1307"/>
          <p:cNvSpPr txBox="1"/>
          <p:nvPr/>
        </p:nvSpPr>
        <p:spPr>
          <a:xfrm>
            <a:off x="1982391" y="580430"/>
            <a:ext cx="7161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Important Notes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Shape 1308"/>
          <p:cNvSpPr txBox="1"/>
          <p:nvPr/>
        </p:nvSpPr>
        <p:spPr>
          <a:xfrm>
            <a:off x="1151930" y="2393156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Iteration loops got tighter.</a:t>
            </a:r>
            <a:endParaRPr sz="1000"/>
          </a:p>
          <a:p>
            <a:pPr indent="0" lvl="0" marL="0" marR="0" rtl="0" algn="l">
              <a:lnSpc>
                <a:spcPct val="11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51930" y="3116461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Each validation justified a higher level of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investment/engagement.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1464469" y="4134445"/>
            <a:ext cx="7679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1K - 10K - 100K - 1000K</a:t>
            </a:r>
            <a:endParaRPr sz="1000"/>
          </a:p>
          <a:p>
            <a:pPr indent="0" lvl="0" marL="0" marR="0" rtl="0" algn="l">
              <a:lnSpc>
                <a:spcPct val="1144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Shape 1311"/>
          <p:cNvSpPr txBox="1"/>
          <p:nvPr/>
        </p:nvSpPr>
        <p:spPr>
          <a:xfrm>
            <a:off x="1151930" y="4857750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Seek funding when you think you have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more technical risk than market risk.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Shape 1312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3" name="Shape 1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Shape 1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Shape 1319"/>
          <p:cNvSpPr txBox="1"/>
          <p:nvPr/>
        </p:nvSpPr>
        <p:spPr>
          <a:xfrm>
            <a:off x="3143250" y="580430"/>
            <a:ext cx="6000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1151930" y="2786063"/>
            <a:ext cx="79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57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Set </a:t>
            </a:r>
            <a:r>
              <a:rPr b="1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so you know what your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measuring and when you’re done.</a:t>
            </a:r>
            <a:endParaRPr sz="1000"/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 txBox="1"/>
          <p:nvPr/>
        </p:nvSpPr>
        <p:spPr>
          <a:xfrm>
            <a:off x="1151930" y="3893344"/>
            <a:ext cx="7992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4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Use </a:t>
            </a:r>
            <a:r>
              <a:rPr b="1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Metrics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to find local maxima, not to</a:t>
            </a:r>
            <a:br>
              <a:rPr b="0" i="0" lang="en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	find a business.</a:t>
            </a:r>
            <a:endParaRPr sz="1000"/>
          </a:p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 txBox="1"/>
          <p:nvPr/>
        </p:nvSpPr>
        <p:spPr>
          <a:xfrm>
            <a:off x="1151930" y="4902398"/>
            <a:ext cx="7992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•</a:t>
            </a:r>
            <a:r>
              <a:rPr b="1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Pivots</a:t>
            </a:r>
            <a:r>
              <a:rPr b="0" i="0" lang="en" sz="3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are vision-driven.</a:t>
            </a:r>
            <a:endParaRPr sz="1000"/>
          </a:p>
          <a:p>
            <a:pPr indent="0" lvl="0" marL="0" marR="0" rtl="0" algn="l">
              <a:lnSpc>
                <a:spcPct val="1147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/>
          <p:nvPr/>
        </p:nvSpPr>
        <p:spPr>
          <a:xfrm>
            <a:off x="7509867" y="6134695"/>
            <a:ext cx="1634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@dbinetti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4" name="Shape 1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Then...</a:t>
            </a:r>
            <a:endParaRPr/>
          </a:p>
        </p:txBody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2" name="Shape 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25" y="1495650"/>
            <a:ext cx="6661225" cy="43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Brigade</a:t>
            </a:r>
            <a:endParaRPr/>
          </a:p>
        </p:txBody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Shape 1339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0" name="Shape 1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25" y="1536623"/>
            <a:ext cx="6962953" cy="4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Pivots require courage</a:t>
            </a:r>
            <a:endParaRPr/>
          </a:p>
        </p:txBody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Vanity metrics lead to false conclusions</a:t>
            </a:r>
            <a:endParaRPr sz="4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000"/>
              <a:t>Pivots require a clear hypothesis</a:t>
            </a:r>
            <a:endParaRPr sz="4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/>
              <a:t>Acknowledging failure is hard</a:t>
            </a:r>
            <a:endParaRPr sz="4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Shape 1354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5" name="Shape 1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63" y="1474950"/>
            <a:ext cx="5804075" cy="43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pivot?</a:t>
            </a:r>
            <a:endParaRPr/>
          </a:p>
        </p:txBody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Realize when your plan isn’t working.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Come up with a list of possible reasons why it’s not working.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Gain a fresh perspective on your long-term goals and vision for the business.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Revise those goals and visions as necessary.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Come up with a list of ideas that will help you to accomplish those goals.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a clearly defined plan.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the numbers or signs that will gauge the success of your new plan.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Forget the previous plan.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Explain the plan to the team.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Embrace the new plan.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Watch the metrics.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Rinse and repeat.</a:t>
            </a:r>
            <a:endParaRPr/>
          </a:p>
        </p:txBody>
      </p:sp>
      <p:sp>
        <p:nvSpPr>
          <p:cNvPr id="1362" name="Shape 1362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3" name="Shape 1363"/>
          <p:cNvSpPr txBox="1"/>
          <p:nvPr/>
        </p:nvSpPr>
        <p:spPr>
          <a:xfrm>
            <a:off x="3671450" y="5858500"/>
            <a:ext cx="5160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</a:rPr>
              <a:t>Source https://www.huffingtonpost.com/neil-patel/how-to-pivot-a-12step-gui_b_9560326.html</a:t>
            </a:r>
            <a:endParaRPr sz="7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Pivoting</a:t>
            </a:r>
            <a:endParaRPr/>
          </a:p>
        </p:txBody>
      </p:sp>
      <p:sp>
        <p:nvSpPr>
          <p:cNvPr id="1374" name="Shape 1374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throw good money after bad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Embracing flexability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Types of pivots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13" y="354225"/>
            <a:ext cx="5106375" cy="5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125" y="2167247"/>
            <a:ext cx="3667750" cy="2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Votizen</a:t>
            </a:r>
            <a:endParaRPr/>
          </a:p>
        </p:txBody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Shape 1382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Pivot: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pivot is a "</a:t>
            </a: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structured course correction</a:t>
            </a:r>
            <a:r>
              <a:rPr lang="en" sz="3600"/>
              <a:t> designed to test a </a:t>
            </a: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new fundamental hypothesis</a:t>
            </a:r>
            <a:r>
              <a:rPr lang="en" sz="3600"/>
              <a:t> about the </a:t>
            </a: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product, strategy, and engine of growth.</a:t>
            </a:r>
            <a:r>
              <a:rPr lang="en" sz="3600"/>
              <a:t>"</a:t>
            </a:r>
            <a:endParaRPr sz="3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				-Eric Ries, the Lean Startup</a:t>
            </a:r>
            <a:endParaRPr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Pivots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536633"/>
            <a:ext cx="85206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472458" y="62517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252325" y="5893900"/>
            <a:ext cx="7579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https://www.washingtonpost.com/news/innovations/wp/2015/07/02/the-7-greatest-pivots-in-tech-history/?utm_term=.473be912ed53</a:t>
            </a:r>
            <a:endParaRPr sz="80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819275"/>
            <a:ext cx="68484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